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0000" y="18280"/>
            <a:ext cx="5847287" cy="11040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36024"/>
            <a:ext cx="6858000" cy="8146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2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20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278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28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60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906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249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38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9792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424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Mintaszöveg-stílusok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921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0000" y="45850"/>
            <a:ext cx="5847287" cy="1076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Mintaszöveg-stílusok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63B3-36E6-4EB4-BE97-828AE193658D}" type="datetimeFigureOut">
              <a:rPr lang="hu-HU" smtClean="0"/>
              <a:t>2017.07.01.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CCD4F-9C20-4FA0-AC67-AF1552C1CF39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Kép 6" descr="http://www.sonkadiszabadegyetem.hu/images/sonkadlogo/Logo_2017.JPG">
            <a:extLst>
              <a:ext uri="{FF2B5EF4-FFF2-40B4-BE49-F238E27FC236}">
                <a16:creationId xmlns:a16="http://schemas.microsoft.com/office/drawing/2014/main" xmlns="" id="{F1EBEC14-FD73-447F-8296-06BDD818FF3A}"/>
              </a:ext>
            </a:extLst>
          </p:cNvPr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60" y="18280"/>
            <a:ext cx="1381640" cy="11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">
            <a:extLst>
              <a:ext uri="{FF2B5EF4-FFF2-40B4-BE49-F238E27FC236}">
                <a16:creationId xmlns:a16="http://schemas.microsoft.com/office/drawing/2014/main" xmlns="" id="{E5D78E39-9284-4F1E-A92F-F04B061AD23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237287" y="186445"/>
            <a:ext cx="1727201" cy="790575"/>
            <a:chOff x="4559" y="210"/>
            <a:chExt cx="1088" cy="498"/>
          </a:xfrm>
        </p:grpSpPr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xmlns="" id="{25A15B6C-7C8A-494A-B260-1F92AD889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210"/>
              <a:ext cx="454" cy="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prstShdw prst="shdw18" dist="17961" dir="13500000">
                <a:srgbClr val="FFCC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xmlns="" id="{282C4606-4ABD-486C-BEFC-C56AF1B48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9" y="391"/>
              <a:ext cx="454" cy="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prstShdw prst="shdw17" dist="17961" dir="2700000">
                <a:srgbClr val="FFCC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xmlns="" id="{038D12E7-0A5B-46A6-97FE-8BA29AABF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572"/>
              <a:ext cx="454" cy="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prstShdw prst="shdw17" dist="17961" dir="2700000">
                <a:srgbClr val="FFCC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xmlns="" id="{BA945FD1-74E5-4132-883C-61DC34C99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" y="391"/>
              <a:ext cx="454" cy="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prstShdw prst="shdw17" dist="17961" dir="2700000">
                <a:srgbClr val="FFCC00">
                  <a:gamma/>
                  <a:shade val="60000"/>
                  <a:invGamma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hu-HU" dirty="0"/>
            </a:p>
          </p:txBody>
        </p:sp>
      </p:grp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xmlns="" id="{C521E5C0-8164-4921-84A3-2CBE0CF15518}"/>
              </a:ext>
            </a:extLst>
          </p:cNvPr>
          <p:cNvCxnSpPr>
            <a:cxnSpLocks/>
          </p:cNvCxnSpPr>
          <p:nvPr userDrawn="1"/>
        </p:nvCxnSpPr>
        <p:spPr>
          <a:xfrm>
            <a:off x="1657350" y="1122363"/>
            <a:ext cx="7307138" cy="0"/>
          </a:xfrm>
          <a:prstGeom prst="line">
            <a:avLst/>
          </a:prstGeom>
          <a:ln w="635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00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4D6576-7ABC-4074-8167-D54B82A50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001" y="42923"/>
            <a:ext cx="5814364" cy="1104083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„Egy csónakban evezünk”</a:t>
            </a:r>
            <a:b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Mesterpedagógusok III. </a:t>
            </a:r>
            <a:r>
              <a:rPr lang="hu-HU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Sonkádi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Szabadegyeteme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677D8C6-29BC-45E8-9C7E-94FBD07CF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1126" y="5902039"/>
            <a:ext cx="6858000" cy="490394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2017. június 28 – július 1.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 descr="2016_szombat">
            <a:extLst>
              <a:ext uri="{FF2B5EF4-FFF2-40B4-BE49-F238E27FC236}">
                <a16:creationId xmlns:a16="http://schemas.microsoft.com/office/drawing/2014/main" xmlns="" id="{16072DAC-6414-4EC6-A344-7577FF2B709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8322" y="1465671"/>
            <a:ext cx="6814832" cy="422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46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C6B4F5-D2B3-4D66-90D3-2D36ECB1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Eredmények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9D14236-A33E-4888-8579-1DD1F95D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095750" cy="4351338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Összetartozás</a:t>
            </a:r>
          </a:p>
          <a:p>
            <a:r>
              <a:rPr lang="hu-HU" dirty="0">
                <a:solidFill>
                  <a:schemeClr val="bg1"/>
                </a:solidFill>
              </a:rPr>
              <a:t>Bizalom</a:t>
            </a:r>
          </a:p>
          <a:p>
            <a:r>
              <a:rPr lang="hu-HU" dirty="0">
                <a:solidFill>
                  <a:schemeClr val="bg1"/>
                </a:solidFill>
              </a:rPr>
              <a:t>Közös felelősségvállalás</a:t>
            </a:r>
          </a:p>
          <a:p>
            <a:r>
              <a:rPr lang="hu-HU" dirty="0">
                <a:solidFill>
                  <a:schemeClr val="bg1"/>
                </a:solidFill>
              </a:rPr>
              <a:t>Elkötelezettség</a:t>
            </a:r>
          </a:p>
          <a:p>
            <a:r>
              <a:rPr lang="hu-HU" dirty="0">
                <a:solidFill>
                  <a:schemeClr val="bg1"/>
                </a:solidFill>
              </a:rPr>
              <a:t>Egymás tudásának elismerése</a:t>
            </a:r>
          </a:p>
          <a:p>
            <a:r>
              <a:rPr lang="hu-HU" dirty="0">
                <a:solidFill>
                  <a:schemeClr val="bg1"/>
                </a:solidFill>
              </a:rPr>
              <a:t>Hosszú távon a tantestületi munka is átalakulhat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8D9EC50D-ED81-49C9-BBB9-6036A690D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877" y="2258291"/>
            <a:ext cx="4399203" cy="32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0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ED66E90-F1C7-4711-B34C-1CA40514B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477" y="1904281"/>
            <a:ext cx="4690873" cy="386997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793333CE-9CDA-483D-8E3B-17096D2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4" y="0"/>
            <a:ext cx="5777345" cy="1094509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… és végül…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F82678-A425-4EE9-BD56-A2604D06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04281"/>
            <a:ext cx="28483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„Kilencek Közössége”</a:t>
            </a:r>
          </a:p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szívvel és ésszel, elkötelezetten teszi a dolgát</a:t>
            </a:r>
          </a:p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bízunk munkánk hasznosságában, eredményességében</a:t>
            </a:r>
          </a:p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munkában vállaltuk, végeztük</a:t>
            </a:r>
          </a:p>
          <a:p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személyenként átlag 6 vezetői klub megtartásával</a:t>
            </a:r>
          </a:p>
        </p:txBody>
      </p:sp>
    </p:spTree>
    <p:extLst>
      <p:ext uri="{BB962C8B-B14F-4D97-AF65-F5344CB8AC3E}">
        <p14:creationId xmlns:p14="http://schemas.microsoft.com/office/powerpoint/2010/main" val="4097952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E24BD39-EE2E-42CA-BF3F-F70ECE581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356" y="2422267"/>
            <a:ext cx="5847287" cy="110408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60B149C-200D-40AA-A3AE-FF21BA828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42503"/>
            <a:ext cx="6858000" cy="1308143"/>
          </a:xfrm>
        </p:spPr>
        <p:txBody>
          <a:bodyPr>
            <a:norm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Dobránszky Sándor</a:t>
            </a:r>
          </a:p>
          <a:p>
            <a:r>
              <a:rPr lang="hu-HU" sz="2800" dirty="0">
                <a:solidFill>
                  <a:schemeClr val="bg1"/>
                </a:solidFill>
              </a:rPr>
              <a:t>dsanyi1@gmail.com</a:t>
            </a:r>
          </a:p>
        </p:txBody>
      </p:sp>
    </p:spTree>
    <p:extLst>
      <p:ext uri="{BB962C8B-B14F-4D97-AF65-F5344CB8AC3E}">
        <p14:creationId xmlns:p14="http://schemas.microsoft.com/office/powerpoint/2010/main" val="149544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F3FC450-1236-476B-AA09-B67B8A515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000" y="0"/>
            <a:ext cx="5847287" cy="1104083"/>
          </a:xfrm>
        </p:spPr>
        <p:txBody>
          <a:bodyPr>
            <a:no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TÉMASZIGET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nagyság ára a felelősség.</a:t>
            </a: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(Churchill)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613664-C26A-4594-9D65-C8D22439F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273" y="5285412"/>
            <a:ext cx="7536872" cy="1226224"/>
          </a:xfrm>
        </p:spPr>
        <p:txBody>
          <a:bodyPr>
            <a:noAutofit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intézményvezetői feladatellátás kihívásai, lehetőségei </a:t>
            </a:r>
            <a:b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Vezetői klubok: A pilot tapasztalatai</a:t>
            </a:r>
          </a:p>
        </p:txBody>
      </p:sp>
      <p:pic>
        <p:nvPicPr>
          <p:cNvPr id="4" name="Kép 3" descr="2016_szombat">
            <a:extLst>
              <a:ext uri="{FF2B5EF4-FFF2-40B4-BE49-F238E27FC236}">
                <a16:creationId xmlns:a16="http://schemas.microsoft.com/office/drawing/2014/main" xmlns="" id="{E1E3DCDD-5E61-48C3-824C-316323ED249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0000" y="1274768"/>
            <a:ext cx="640871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41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11CEA32-C3D4-41D3-B589-319D393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pilot előzményei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C61D42E-CCA4-423A-B024-AAD8E4B9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9" y="1800603"/>
            <a:ext cx="5633605" cy="4461652"/>
          </a:xfrm>
        </p:spPr>
        <p:txBody>
          <a:bodyPr>
            <a:normAutofit fontScale="92500"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FPF közgyűlés</a:t>
            </a:r>
          </a:p>
          <a:p>
            <a:r>
              <a:rPr lang="hu-HU" dirty="0">
                <a:solidFill>
                  <a:schemeClr val="bg1"/>
                </a:solidFill>
              </a:rPr>
              <a:t>Suliszerviz konferencia vezetői szekció</a:t>
            </a:r>
          </a:p>
          <a:p>
            <a:r>
              <a:rPr lang="hu-HU" dirty="0">
                <a:solidFill>
                  <a:schemeClr val="bg1"/>
                </a:solidFill>
              </a:rPr>
              <a:t>9 fős fejlesztő csoport megalakulása</a:t>
            </a:r>
          </a:p>
          <a:p>
            <a:r>
              <a:rPr lang="hu-HU" dirty="0">
                <a:solidFill>
                  <a:schemeClr val="bg1"/>
                </a:solidFill>
              </a:rPr>
              <a:t>A csoport felkészítése (TSZK)</a:t>
            </a:r>
          </a:p>
          <a:p>
            <a:r>
              <a:rPr lang="hu-HU" dirty="0">
                <a:solidFill>
                  <a:schemeClr val="bg1"/>
                </a:solidFill>
              </a:rPr>
              <a:t>KLIK, majd KK vezetőinek támogatása</a:t>
            </a:r>
          </a:p>
          <a:p>
            <a:r>
              <a:rPr lang="hu-HU" dirty="0">
                <a:solidFill>
                  <a:schemeClr val="bg1"/>
                </a:solidFill>
              </a:rPr>
              <a:t>A Tankerületek szerepe</a:t>
            </a:r>
          </a:p>
          <a:p>
            <a:r>
              <a:rPr lang="hu-HU" dirty="0">
                <a:solidFill>
                  <a:schemeClr val="bg1"/>
                </a:solidFill>
              </a:rPr>
              <a:t>2016. december 1.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2017. június 12. között</a:t>
            </a:r>
          </a:p>
          <a:p>
            <a:r>
              <a:rPr lang="hu-HU" dirty="0">
                <a:solidFill>
                  <a:schemeClr val="bg1"/>
                </a:solidFill>
              </a:rPr>
              <a:t>A helyszínek kiválasztása</a:t>
            </a:r>
          </a:p>
          <a:p>
            <a:r>
              <a:rPr lang="hu-HU" dirty="0">
                <a:solidFill>
                  <a:schemeClr val="bg1"/>
                </a:solidFill>
              </a:rPr>
              <a:t>A klubprogramok kialakítása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83F72C43-9F96-4682-B185-68DCD5D85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72" y="4073236"/>
            <a:ext cx="4293106" cy="2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9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3" y="2053386"/>
            <a:ext cx="5598031" cy="3561347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86A806A1-5F00-4955-AE42-BAB875AE9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88" y="28244"/>
            <a:ext cx="5775159" cy="1014493"/>
          </a:xfrm>
        </p:spPr>
        <p:txBody>
          <a:bodyPr>
            <a:normAutofit/>
          </a:bodyPr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 pilot adatai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64708" y="2274801"/>
            <a:ext cx="2850642" cy="3051175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8 tankerület</a:t>
            </a:r>
          </a:p>
          <a:p>
            <a:r>
              <a:rPr lang="hu-HU" sz="2400" dirty="0">
                <a:solidFill>
                  <a:schemeClr val="bg1"/>
                </a:solidFill>
              </a:rPr>
              <a:t>12 helyszín</a:t>
            </a:r>
          </a:p>
          <a:p>
            <a:r>
              <a:rPr lang="hu-HU" sz="2400" dirty="0">
                <a:solidFill>
                  <a:schemeClr val="bg1"/>
                </a:solidFill>
              </a:rPr>
              <a:t>26 klub</a:t>
            </a:r>
          </a:p>
          <a:p>
            <a:r>
              <a:rPr lang="hu-HU" sz="2400" dirty="0">
                <a:solidFill>
                  <a:schemeClr val="bg1"/>
                </a:solidFill>
              </a:rPr>
              <a:t>520 résztvevő</a:t>
            </a:r>
          </a:p>
          <a:p>
            <a:r>
              <a:rPr lang="hu-HU" sz="2400" dirty="0">
                <a:solidFill>
                  <a:schemeClr val="bg1"/>
                </a:solidFill>
              </a:rPr>
              <a:t>9 fő szakmai vezető</a:t>
            </a:r>
          </a:p>
          <a:p>
            <a:r>
              <a:rPr lang="hu-HU" sz="2400" dirty="0">
                <a:solidFill>
                  <a:schemeClr val="bg1"/>
                </a:solidFill>
              </a:rPr>
              <a:t>Összegzés, fenntartási javaslat</a:t>
            </a:r>
          </a:p>
        </p:txBody>
      </p:sp>
    </p:spTree>
    <p:extLst>
      <p:ext uri="{BB962C8B-B14F-4D97-AF65-F5344CB8AC3E}">
        <p14:creationId xmlns:p14="http://schemas.microsoft.com/office/powerpoint/2010/main" val="73816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E380850-F7B5-4E9C-B297-0A9E8E31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pilot során megvalósult programok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24DEC9A-803C-4ACA-A258-274BB5AD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vezetői önértékelés</a:t>
            </a:r>
          </a:p>
          <a:p>
            <a:pPr lvl="0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Az intézményi önértékelés, felkészülés az intézményi tanfelügyeletre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tanulási folyamatok támogatása, fejlesztési lehetőségek a vezetői munkában – tanulási eredményalapú megközelítés</a:t>
            </a:r>
          </a:p>
          <a:p>
            <a:pPr lvl="0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tantestület/ nevelőtestület mint csoport fejlesztési lehetőségei – belső tudásmegosztás, intézményen belüli együttműködések</a:t>
            </a:r>
          </a:p>
          <a:p>
            <a:pPr lvl="0"/>
            <a:r>
              <a:rPr lang="hu-H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változások - változtatások vezetői kezelése</a:t>
            </a:r>
          </a:p>
          <a:p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87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9031F0-1BFE-41E9-A73A-E89CF7E2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VISSZAJELZÉSEK 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volt a legtanulságosabb számodra a műhelymunka során?</a:t>
            </a:r>
          </a:p>
        </p:txBody>
      </p:sp>
      <p:pic>
        <p:nvPicPr>
          <p:cNvPr id="4" name="Tartalom helye 3" descr="C:\Users\Anikó\Desktop\fpf\visszajelzesek\tanulsagok_1.png">
            <a:extLst>
              <a:ext uri="{FF2B5EF4-FFF2-40B4-BE49-F238E27FC236}">
                <a16:creationId xmlns:a16="http://schemas.microsoft.com/office/drawing/2014/main" xmlns="" id="{BE619325-2238-4FB0-A2F5-A0FB9D548C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" y="1274618"/>
            <a:ext cx="7910945" cy="5306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36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9031F0-1BFE-41E9-A73A-E89CF7E2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VISSZAJELZÉSEK 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 fel tudsz majd használni a munkád során?</a:t>
            </a:r>
          </a:p>
        </p:txBody>
      </p:sp>
      <p:pic>
        <p:nvPicPr>
          <p:cNvPr id="5" name="Kép 4" descr="C:\Users\Anikó\Desktop\fpf\visszajelzesek\visszajelzes_hasznositani_1.png">
            <a:extLst>
              <a:ext uri="{FF2B5EF4-FFF2-40B4-BE49-F238E27FC236}">
                <a16:creationId xmlns:a16="http://schemas.microsoft.com/office/drawing/2014/main" xmlns="" id="{3D65A19A-5400-4E87-BBBB-B735877BBC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7341"/>
            <a:ext cx="8640960" cy="49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627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9031F0-1BFE-41E9-A73A-E89CF7E2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VISSZAJELZÉSEK 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hozzájárulásod a hatékony munkához</a:t>
            </a:r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 descr="C:\Users\Anikó\Desktop\fpf\visszajelzesek\vallalas_1.png">
            <a:extLst>
              <a:ext uri="{FF2B5EF4-FFF2-40B4-BE49-F238E27FC236}">
                <a16:creationId xmlns:a16="http://schemas.microsoft.com/office/drawing/2014/main" xmlns="" id="{326C4441-BCD4-43AE-BE03-9D865D9015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15" y="1499016"/>
            <a:ext cx="8274570" cy="4991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88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69031F0-1BFE-41E9-A73A-E89CF7E2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VISSZAJELZÉSEK </a:t>
            </a:r>
            <a:br>
              <a:rPr lang="hu-H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megjegyzések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xmlns="" id="{8ACBCD7F-9D38-4B64-B9EE-AF13F97E7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4A73D72F-46E4-4EFB-A958-CEC13A928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54046"/>
            <a:ext cx="7945150" cy="49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9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185</Words>
  <Application>Microsoft Office PowerPoint</Application>
  <PresentationFormat>Diavetítés a képernyőre (4:3 oldalarány)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„Egy csónakban evezünk” Mesterpedagógusok III. Sonkádi Szabadegyeteme</vt:lpstr>
      <vt:lpstr>TÉMASZIGET „A nagyság ára a felelősség.” (Churchill)</vt:lpstr>
      <vt:lpstr>A pilot előzményei</vt:lpstr>
      <vt:lpstr>A pilot adatai</vt:lpstr>
      <vt:lpstr>A pilot során megvalósult programok</vt:lpstr>
      <vt:lpstr>VISSZAJELZÉSEK  Mi volt a legtanulságosabb számodra a műhelymunka során?</vt:lpstr>
      <vt:lpstr>VISSZAJELZÉSEK  Amit fel tudsz majd használni a munkád során?</vt:lpstr>
      <vt:lpstr>VISSZAJELZÉSEK  A Te hozzájárulásod a hatékony munkához</vt:lpstr>
      <vt:lpstr>VISSZAJELZÉSEK  Egyéb megjegyzések</vt:lpstr>
      <vt:lpstr>Eredmények</vt:lpstr>
      <vt:lpstr>… és végül…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Dobránszky Sándor</dc:creator>
  <cp:lastModifiedBy>Windows-felhasználó</cp:lastModifiedBy>
  <cp:revision>15</cp:revision>
  <dcterms:created xsi:type="dcterms:W3CDTF">2017-06-27T18:08:31Z</dcterms:created>
  <dcterms:modified xsi:type="dcterms:W3CDTF">2017-07-01T10:35:07Z</dcterms:modified>
</cp:coreProperties>
</file>