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tags/tag7.xml" ContentType="application/vnd.openxmlformats-officedocument.presentationml.tags+xml"/>
  <Default Extension="png" ContentType="image/png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8"/>
  </p:notesMasterIdLst>
  <p:sldIdLst>
    <p:sldId id="259" r:id="rId2"/>
    <p:sldId id="321" r:id="rId3"/>
    <p:sldId id="322" r:id="rId4"/>
    <p:sldId id="323" r:id="rId5"/>
    <p:sldId id="336" r:id="rId6"/>
    <p:sldId id="337" r:id="rId7"/>
    <p:sldId id="338" r:id="rId8"/>
    <p:sldId id="339" r:id="rId9"/>
    <p:sldId id="309" r:id="rId10"/>
    <p:sldId id="310" r:id="rId11"/>
    <p:sldId id="311" r:id="rId12"/>
    <p:sldId id="331" r:id="rId13"/>
    <p:sldId id="332" r:id="rId14"/>
    <p:sldId id="333" r:id="rId15"/>
    <p:sldId id="299" r:id="rId16"/>
    <p:sldId id="293" r:id="rId17"/>
    <p:sldId id="301" r:id="rId18"/>
    <p:sldId id="300" r:id="rId19"/>
    <p:sldId id="314" r:id="rId20"/>
    <p:sldId id="340" r:id="rId21"/>
    <p:sldId id="341" r:id="rId22"/>
    <p:sldId id="342" r:id="rId23"/>
    <p:sldId id="343" r:id="rId24"/>
    <p:sldId id="344" r:id="rId25"/>
    <p:sldId id="345" r:id="rId26"/>
    <p:sldId id="292" r:id="rId2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Világos stílus 1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1" autoAdjust="0"/>
    <p:restoredTop sz="99281" autoAdjust="0"/>
  </p:normalViewPr>
  <p:slideViewPr>
    <p:cSldViewPr>
      <p:cViewPr varScale="1">
        <p:scale>
          <a:sx n="73" d="100"/>
          <a:sy n="73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34" y="-90"/>
      </p:cViewPr>
      <p:guideLst>
        <p:guide orient="horz" pos="2880"/>
        <p:guide orient="horz" pos="3127"/>
        <p:guide pos="216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sztaiLaszlo\Documents\Workshop\20170518_Gazdas&#225;gi_vezet&#337;i_&#233;rtekezlet\LIKVIDIT&#193;SI%20TERV_2017%20&#233;v_TK%20&#214;SSZES&#205;T&#336;_2017_05_09_KAL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tankerületi központi likviditási tervekben prognosztizált 2017. év végi egyenleg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7880708186419867E-2"/>
          <c:y val="0.28759475735572776"/>
          <c:w val="0.88755196790999813"/>
          <c:h val="0.67664837088116592"/>
        </c:manualLayout>
      </c:layout>
      <c:barChart>
        <c:barDir val="col"/>
        <c:grouping val="clustered"/>
        <c:ser>
          <c:idx val="0"/>
          <c:order val="0"/>
          <c:tx>
            <c:strRef>
              <c:f>Munka1!$G$6</c:f>
              <c:strCache>
                <c:ptCount val="1"/>
                <c:pt idx="0">
                  <c:v>A tankerületi központi likviditási tervekben prognosztizált 2017. év végi egyenleg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Munka1!$F$7:$F$10</c:f>
              <c:strCache>
                <c:ptCount val="4"/>
                <c:pt idx="0">
                  <c:v>2017. március</c:v>
                </c:pt>
                <c:pt idx="1">
                  <c:v>2017. március (működtetésre elkülönített összeggel)</c:v>
                </c:pt>
                <c:pt idx="2">
                  <c:v>2017. április</c:v>
                </c:pt>
                <c:pt idx="3">
                  <c:v>2017. május</c:v>
                </c:pt>
              </c:strCache>
            </c:strRef>
          </c:cat>
          <c:val>
            <c:numRef>
              <c:f>Munka1!$G$7:$G$10</c:f>
              <c:numCache>
                <c:formatCode>#,##0.0</c:formatCode>
                <c:ptCount val="4"/>
                <c:pt idx="0">
                  <c:v>-98.664824074429049</c:v>
                </c:pt>
                <c:pt idx="1">
                  <c:v>-50.287824074429096</c:v>
                </c:pt>
                <c:pt idx="2">
                  <c:v>-31.192835671076001</c:v>
                </c:pt>
                <c:pt idx="3">
                  <c:v>-19.509188947226001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A9-4E4C-B6D5-85148572D5E9}"/>
            </c:ext>
          </c:extLst>
        </c:ser>
        <c:dLbls/>
        <c:axId val="90048000"/>
        <c:axId val="90049536"/>
      </c:barChart>
      <c:catAx>
        <c:axId val="90048000"/>
        <c:scaling>
          <c:orientation val="minMax"/>
        </c:scaling>
        <c:axPos val="b"/>
        <c:numFmt formatCode="General" sourceLinked="0"/>
        <c:tickLblPos val="high"/>
        <c:txPr>
          <a:bodyPr rot="0" vert="horz" anchor="b" anchorCtr="1"/>
          <a:lstStyle/>
          <a:p>
            <a:pPr>
              <a:defRPr sz="1100" b="1"/>
            </a:pPr>
            <a:endParaRPr lang="hu-HU"/>
          </a:p>
        </c:txPr>
        <c:crossAx val="90049536"/>
        <c:crosses val="autoZero"/>
        <c:auto val="1"/>
        <c:lblAlgn val="ctr"/>
        <c:lblOffset val="1"/>
        <c:tickLblSkip val="1"/>
      </c:catAx>
      <c:valAx>
        <c:axId val="90049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milliárd forint</a:t>
                </a:r>
              </a:p>
            </c:rich>
          </c:tx>
          <c:layout/>
        </c:title>
        <c:numFmt formatCode="#,##0.0" sourceLinked="1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90048000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0223B-0E5A-4B1D-9CEF-7AD118A66379}" type="doc">
      <dgm:prSet loTypeId="urn:microsoft.com/office/officeart/2005/8/layout/chevron1" loCatId="process" qsTypeId="urn:microsoft.com/office/officeart/2005/8/quickstyle/simple1" qsCatId="simple" csTypeId="urn:microsoft.com/office/officeart/2005/8/colors/accent3_3" csCatId="accent3" phldr="1"/>
      <dgm:spPr/>
    </dgm:pt>
    <dgm:pt modelId="{20E79481-FD8F-4DE4-A569-12F6B16D33F8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2016. I. félév</a:t>
          </a:r>
        </a:p>
        <a:p>
          <a:r>
            <a:rPr lang="hu-H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198 TK</a:t>
          </a:r>
        </a:p>
      </dgm:t>
    </dgm:pt>
    <dgm:pt modelId="{524169C6-EE6F-45D0-907C-55ADBAF70800}" type="parTrans" cxnId="{08DEB32A-9B68-4B23-A488-A03266713494}">
      <dgm:prSet/>
      <dgm:spPr/>
      <dgm:t>
        <a:bodyPr/>
        <a:lstStyle/>
        <a:p>
          <a:endParaRPr lang="hu-HU"/>
        </a:p>
      </dgm:t>
    </dgm:pt>
    <dgm:pt modelId="{75A083C8-76EE-44FA-A2A5-8063D662F3A9}" type="sibTrans" cxnId="{08DEB32A-9B68-4B23-A488-A03266713494}">
      <dgm:prSet/>
      <dgm:spPr/>
      <dgm:t>
        <a:bodyPr/>
        <a:lstStyle/>
        <a:p>
          <a:endParaRPr lang="hu-HU"/>
        </a:p>
      </dgm:t>
    </dgm:pt>
    <dgm:pt modelId="{AA0B588B-8E4D-45EB-8306-21E8E13CEF1D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2016. II félév</a:t>
          </a:r>
        </a:p>
        <a:p>
          <a:r>
            <a:rPr lang="hu-H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198</a:t>
          </a:r>
          <a:r>
            <a:rPr lang="hu-H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anose="05000000000000000000" pitchFamily="2" charset="2"/>
            </a:rPr>
            <a:t>58 TK</a:t>
          </a:r>
        </a:p>
      </dgm:t>
    </dgm:pt>
    <dgm:pt modelId="{FB0E65A0-19F7-46A3-9AFE-535EBF43EBC4}" type="parTrans" cxnId="{49899783-7640-4707-8890-22F92F0488A9}">
      <dgm:prSet/>
      <dgm:spPr/>
      <dgm:t>
        <a:bodyPr/>
        <a:lstStyle/>
        <a:p>
          <a:endParaRPr lang="hu-HU"/>
        </a:p>
      </dgm:t>
    </dgm:pt>
    <dgm:pt modelId="{CD11A034-A8F1-410D-94D2-5080283682CA}" type="sibTrans" cxnId="{49899783-7640-4707-8890-22F92F0488A9}">
      <dgm:prSet/>
      <dgm:spPr/>
      <dgm:t>
        <a:bodyPr/>
        <a:lstStyle/>
        <a:p>
          <a:endParaRPr lang="hu-HU"/>
        </a:p>
      </dgm:t>
    </dgm:pt>
    <dgm:pt modelId="{D276084B-AF8B-47F3-A1F1-C7468F6971D8}">
      <dgm:prSet phldrT="[Szöveg]" custT="1"/>
      <dgm:spPr/>
      <dgm:t>
        <a:bodyPr/>
        <a:lstStyle/>
        <a:p>
          <a:r>
            <a:rPr lang="hu-H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59 TK + 1 középirányító</a:t>
          </a:r>
          <a:endParaRPr lang="hu-H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FF8A28-BFCC-4422-8DC4-0A3DAF6F3A06}" type="parTrans" cxnId="{D069EAF2-0BAC-4838-8213-AF026CAC9208}">
      <dgm:prSet/>
      <dgm:spPr/>
      <dgm:t>
        <a:bodyPr/>
        <a:lstStyle/>
        <a:p>
          <a:endParaRPr lang="hu-HU"/>
        </a:p>
      </dgm:t>
    </dgm:pt>
    <dgm:pt modelId="{99C7742B-3CA6-40AB-8979-9B7E7E7F4F95}" type="sibTrans" cxnId="{D069EAF2-0BAC-4838-8213-AF026CAC9208}">
      <dgm:prSet/>
      <dgm:spPr/>
      <dgm:t>
        <a:bodyPr/>
        <a:lstStyle/>
        <a:p>
          <a:endParaRPr lang="hu-HU"/>
        </a:p>
      </dgm:t>
    </dgm:pt>
    <dgm:pt modelId="{47FA484F-E1FA-467E-AC40-68ACE8323FB8}" type="pres">
      <dgm:prSet presAssocID="{D120223B-0E5A-4B1D-9CEF-7AD118A66379}" presName="Name0" presStyleCnt="0">
        <dgm:presLayoutVars>
          <dgm:dir/>
          <dgm:animLvl val="lvl"/>
          <dgm:resizeHandles val="exact"/>
        </dgm:presLayoutVars>
      </dgm:prSet>
      <dgm:spPr/>
    </dgm:pt>
    <dgm:pt modelId="{9D8243F0-850C-4E96-95BB-B43A69B5FDC8}" type="pres">
      <dgm:prSet presAssocID="{20E79481-FD8F-4DE4-A569-12F6B16D33F8}" presName="parTxOnly" presStyleLbl="node1" presStyleIdx="0" presStyleCnt="3" custLinFactNeighborX="-3370" custLinFactNeighborY="-97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8CBDA7-4E56-4F2E-B61E-A8CC3767394E}" type="pres">
      <dgm:prSet presAssocID="{75A083C8-76EE-44FA-A2A5-8063D662F3A9}" presName="parTxOnlySpace" presStyleCnt="0"/>
      <dgm:spPr/>
    </dgm:pt>
    <dgm:pt modelId="{627B3C86-1C87-4745-97C9-9A7DE76C3563}" type="pres">
      <dgm:prSet presAssocID="{AA0B588B-8E4D-45EB-8306-21E8E13CEF1D}" presName="parTxOnly" presStyleLbl="node1" presStyleIdx="1" presStyleCnt="3" custLinFactNeighborX="-63822" custLinFactNeighborY="-97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8F353A-05F2-40D9-8066-C39A5AC4E4B4}" type="pres">
      <dgm:prSet presAssocID="{CD11A034-A8F1-410D-94D2-5080283682CA}" presName="parTxOnlySpace" presStyleCnt="0"/>
      <dgm:spPr/>
    </dgm:pt>
    <dgm:pt modelId="{1E10AA5E-A7EC-4639-9793-DAA7C788FDC0}" type="pres">
      <dgm:prSet presAssocID="{D276084B-AF8B-47F3-A1F1-C7468F6971D8}" presName="parTxOnly" presStyleLbl="node1" presStyleIdx="2" presStyleCnt="3" custLinFactX="-583" custLinFactNeighborX="-100000" custLinFactNeighborY="-97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22EF14D-7EF2-49C6-B29D-9937D1C73485}" type="presOf" srcId="{AA0B588B-8E4D-45EB-8306-21E8E13CEF1D}" destId="{627B3C86-1C87-4745-97C9-9A7DE76C3563}" srcOrd="0" destOrd="0" presId="urn:microsoft.com/office/officeart/2005/8/layout/chevron1"/>
    <dgm:cxn modelId="{D069EAF2-0BAC-4838-8213-AF026CAC9208}" srcId="{D120223B-0E5A-4B1D-9CEF-7AD118A66379}" destId="{D276084B-AF8B-47F3-A1F1-C7468F6971D8}" srcOrd="2" destOrd="0" parTransId="{96FF8A28-BFCC-4422-8DC4-0A3DAF6F3A06}" sibTransId="{99C7742B-3CA6-40AB-8979-9B7E7E7F4F95}"/>
    <dgm:cxn modelId="{27B13915-77FC-40D0-9965-E98AC86E7E62}" type="presOf" srcId="{20E79481-FD8F-4DE4-A569-12F6B16D33F8}" destId="{9D8243F0-850C-4E96-95BB-B43A69B5FDC8}" srcOrd="0" destOrd="0" presId="urn:microsoft.com/office/officeart/2005/8/layout/chevron1"/>
    <dgm:cxn modelId="{FB3CEFBB-80E1-44CD-864A-C4D01784F89F}" type="presOf" srcId="{D276084B-AF8B-47F3-A1F1-C7468F6971D8}" destId="{1E10AA5E-A7EC-4639-9793-DAA7C788FDC0}" srcOrd="0" destOrd="0" presId="urn:microsoft.com/office/officeart/2005/8/layout/chevron1"/>
    <dgm:cxn modelId="{08DEB32A-9B68-4B23-A488-A03266713494}" srcId="{D120223B-0E5A-4B1D-9CEF-7AD118A66379}" destId="{20E79481-FD8F-4DE4-A569-12F6B16D33F8}" srcOrd="0" destOrd="0" parTransId="{524169C6-EE6F-45D0-907C-55ADBAF70800}" sibTransId="{75A083C8-76EE-44FA-A2A5-8063D662F3A9}"/>
    <dgm:cxn modelId="{C7D60F35-03DB-4546-BD6E-8A8C360C9D59}" type="presOf" srcId="{D120223B-0E5A-4B1D-9CEF-7AD118A66379}" destId="{47FA484F-E1FA-467E-AC40-68ACE8323FB8}" srcOrd="0" destOrd="0" presId="urn:microsoft.com/office/officeart/2005/8/layout/chevron1"/>
    <dgm:cxn modelId="{49899783-7640-4707-8890-22F92F0488A9}" srcId="{D120223B-0E5A-4B1D-9CEF-7AD118A66379}" destId="{AA0B588B-8E4D-45EB-8306-21E8E13CEF1D}" srcOrd="1" destOrd="0" parTransId="{FB0E65A0-19F7-46A3-9AFE-535EBF43EBC4}" sibTransId="{CD11A034-A8F1-410D-94D2-5080283682CA}"/>
    <dgm:cxn modelId="{ADC3E056-B6B3-4C3A-BE28-3D5013D50391}" type="presParOf" srcId="{47FA484F-E1FA-467E-AC40-68ACE8323FB8}" destId="{9D8243F0-850C-4E96-95BB-B43A69B5FDC8}" srcOrd="0" destOrd="0" presId="urn:microsoft.com/office/officeart/2005/8/layout/chevron1"/>
    <dgm:cxn modelId="{D2B4D921-0F1E-49A0-9CB6-E085815B9158}" type="presParOf" srcId="{47FA484F-E1FA-467E-AC40-68ACE8323FB8}" destId="{3E8CBDA7-4E56-4F2E-B61E-A8CC3767394E}" srcOrd="1" destOrd="0" presId="urn:microsoft.com/office/officeart/2005/8/layout/chevron1"/>
    <dgm:cxn modelId="{B1032B6E-3A79-41D2-9B79-C1C0800B37AA}" type="presParOf" srcId="{47FA484F-E1FA-467E-AC40-68ACE8323FB8}" destId="{627B3C86-1C87-4745-97C9-9A7DE76C3563}" srcOrd="2" destOrd="0" presId="urn:microsoft.com/office/officeart/2005/8/layout/chevron1"/>
    <dgm:cxn modelId="{C603AB80-A243-4637-BBA7-4F1031B009BD}" type="presParOf" srcId="{47FA484F-E1FA-467E-AC40-68ACE8323FB8}" destId="{388F353A-05F2-40D9-8066-C39A5AC4E4B4}" srcOrd="3" destOrd="0" presId="urn:microsoft.com/office/officeart/2005/8/layout/chevron1"/>
    <dgm:cxn modelId="{A39F930E-6E93-4F93-B23C-FEAAF99CA159}" type="presParOf" srcId="{47FA484F-E1FA-467E-AC40-68ACE8323FB8}" destId="{1E10AA5E-A7EC-4639-9793-DAA7C788FDC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F0F4D-E413-48DA-A05F-E47665207162}" type="doc">
      <dgm:prSet loTypeId="urn:microsoft.com/office/officeart/2005/8/layout/process1" loCatId="process" qsTypeId="urn:microsoft.com/office/officeart/2005/8/quickstyle/simple1" qsCatId="simple" csTypeId="urn:microsoft.com/office/officeart/2005/8/colors/accent3_5" csCatId="accent3" phldr="1"/>
      <dgm:spPr/>
    </dgm:pt>
    <dgm:pt modelId="{C4EA099F-0318-4DC0-AFCB-74B7AC133064}">
      <dgm:prSet phldrT="[Szöveg]" custT="1"/>
      <dgm:spPr/>
      <dgm:t>
        <a:bodyPr/>
        <a:lstStyle/>
        <a:p>
          <a:pPr algn="l"/>
          <a:r>
            <a:rPr lang="hu-HU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Központosított gazdálkodás</a:t>
          </a:r>
        </a:p>
        <a:p>
          <a:pPr algn="l"/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-Likviditási problémák</a:t>
          </a:r>
        </a:p>
        <a:p>
          <a:pPr algn="l"/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-Növekvő adósság</a:t>
          </a:r>
        </a:p>
        <a:p>
          <a:pPr algn="l"/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-Módosuló jogszabályi környezet</a:t>
          </a:r>
        </a:p>
        <a:p>
          <a:pPr algn="l"/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-Költségvetési konszolidáció</a:t>
          </a:r>
          <a:endParaRPr lang="hu-H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A9521A-8C8F-4CD8-BC59-58ECD1236B1E}" type="parTrans" cxnId="{4B266F91-982E-4D64-BB7A-9F3EFE5C87FA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69A39714-EAE2-423D-9382-075939125BCF}" type="sibTrans" cxnId="{4B266F91-982E-4D64-BB7A-9F3EFE5C87FA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FB3C5C21-8683-4DE5-B939-221F25E3D587}">
      <dgm:prSet phldrT="[Szöveg]" custT="1"/>
      <dgm:spPr/>
      <dgm:t>
        <a:bodyPr/>
        <a:lstStyle/>
        <a:p>
          <a:pPr algn="l"/>
          <a:r>
            <a:rPr lang="hu-H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-Tankerületi</a:t>
          </a:r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rendszer átalakítása</a:t>
          </a:r>
        </a:p>
        <a:p>
          <a:pPr algn="l"/>
          <a:r>
            <a:rPr lang="hu-H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-Keretgazdálkodás</a:t>
          </a:r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bevezetése</a:t>
          </a:r>
        </a:p>
        <a:p>
          <a:pPr algn="l"/>
          <a:r>
            <a:rPr lang="hu-H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-Szervezetfejlesztés</a:t>
          </a:r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l"/>
          <a:r>
            <a:rPr lang="hu-H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-Tartozásállomány</a:t>
          </a:r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megszűntetése</a:t>
          </a:r>
        </a:p>
        <a:p>
          <a:pPr algn="l"/>
          <a:r>
            <a:rPr lang="hu-H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2016. November 30.- 58 TK</a:t>
          </a:r>
          <a:endParaRPr lang="hu-H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1EE3B4-F3CD-44D5-8CC8-A587FF92C1FA}" type="parTrans" cxnId="{53BBA6D5-FB77-4210-A38A-1E4DE339B9CE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0B3B8378-8CE9-4CE3-BE75-3D6AB0267D8E}" type="sibTrans" cxnId="{53BBA6D5-FB77-4210-A38A-1E4DE339B9CE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9B77276F-62D5-4199-A301-D3DEEAC01C4E}">
      <dgm:prSet phldrT="[Szöveg]" custT="1"/>
      <dgm:spPr/>
      <dgm:t>
        <a:bodyPr/>
        <a:lstStyle/>
        <a:p>
          <a:pPr algn="l"/>
          <a:r>
            <a:rPr lang="hu-H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önkormányzati </a:t>
          </a:r>
          <a:r>
            <a:rPr lang="hu-H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működtetésű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iskolák átvétele</a:t>
          </a:r>
        </a:p>
        <a:p>
          <a:pPr algn="l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-intézményi alapdokumentumok vizsgálata</a:t>
          </a:r>
        </a:p>
        <a:p>
          <a:pPr algn="l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tankerületi központi fejlesztési tervek készítése</a:t>
          </a:r>
        </a:p>
        <a:p>
          <a:pPr algn="l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-a Klebelsberg Központ és a tankerületi központok szabályzatrendszere </a:t>
          </a:r>
        </a:p>
        <a:p>
          <a:pPr algn="l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-a tankerületi igazgatók munkájának az értékelése</a:t>
          </a:r>
          <a:endParaRPr lang="hu-H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38D010-2470-4A09-A5C0-34A9D1B414CE}" type="parTrans" cxnId="{9A8921B7-05AF-4920-8F77-ACCE6B980233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C15AB013-2FAD-408C-81F2-DF5F3F4738AD}" type="sibTrans" cxnId="{9A8921B7-05AF-4920-8F77-ACCE6B980233}">
      <dgm:prSet/>
      <dgm:spPr/>
      <dgm:t>
        <a:bodyPr/>
        <a:lstStyle/>
        <a:p>
          <a:endParaRPr lang="hu-HU">
            <a:solidFill>
              <a:schemeClr val="tx1"/>
            </a:solidFill>
          </a:endParaRPr>
        </a:p>
      </dgm:t>
    </dgm:pt>
    <dgm:pt modelId="{C2F5996E-C489-4138-B350-676F9A86CAC5}" type="pres">
      <dgm:prSet presAssocID="{288F0F4D-E413-48DA-A05F-E47665207162}" presName="Name0" presStyleCnt="0">
        <dgm:presLayoutVars>
          <dgm:dir/>
          <dgm:resizeHandles val="exact"/>
        </dgm:presLayoutVars>
      </dgm:prSet>
      <dgm:spPr/>
    </dgm:pt>
    <dgm:pt modelId="{19BCA070-D9ED-4EE4-AADD-6196ABB515D6}" type="pres">
      <dgm:prSet presAssocID="{C4EA099F-0318-4DC0-AFCB-74B7AC133064}" presName="node" presStyleLbl="node1" presStyleIdx="0" presStyleCnt="3" custScaleY="27325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B19A7D-6CEA-4618-9807-EF16494AC92C}" type="pres">
      <dgm:prSet presAssocID="{69A39714-EAE2-423D-9382-075939125BCF}" presName="sibTrans" presStyleLbl="sibTrans2D1" presStyleIdx="0" presStyleCnt="2"/>
      <dgm:spPr/>
      <dgm:t>
        <a:bodyPr/>
        <a:lstStyle/>
        <a:p>
          <a:endParaRPr lang="hu-HU"/>
        </a:p>
      </dgm:t>
    </dgm:pt>
    <dgm:pt modelId="{8BFC7FC4-7325-4E48-B4FF-3673431480FA}" type="pres">
      <dgm:prSet presAssocID="{69A39714-EAE2-423D-9382-075939125BCF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DC2DEF28-2D6E-4C42-A53C-1490F18D3A02}" type="pres">
      <dgm:prSet presAssocID="{FB3C5C21-8683-4DE5-B939-221F25E3D587}" presName="node" presStyleLbl="node1" presStyleIdx="1" presStyleCnt="3" custScaleY="273258" custLinFactNeighborX="257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15D92BC-A12F-4F8D-8F6D-515555DC9449}" type="pres">
      <dgm:prSet presAssocID="{0B3B8378-8CE9-4CE3-BE75-3D6AB0267D8E}" presName="sibTrans" presStyleLbl="sibTrans2D1" presStyleIdx="1" presStyleCnt="2"/>
      <dgm:spPr/>
      <dgm:t>
        <a:bodyPr/>
        <a:lstStyle/>
        <a:p>
          <a:endParaRPr lang="hu-HU"/>
        </a:p>
      </dgm:t>
    </dgm:pt>
    <dgm:pt modelId="{4934F0C7-63D2-421B-A343-3C3D21F892E4}" type="pres">
      <dgm:prSet presAssocID="{0B3B8378-8CE9-4CE3-BE75-3D6AB0267D8E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7CE432A7-4D3C-47F7-BB1E-CB9DE07D65FF}" type="pres">
      <dgm:prSet presAssocID="{9B77276F-62D5-4199-A301-D3DEEAC01C4E}" presName="node" presStyleLbl="node1" presStyleIdx="2" presStyleCnt="3" custScaleY="27325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C9F0E88-6E17-45A2-A9D6-03B39FC73284}" type="presOf" srcId="{69A39714-EAE2-423D-9382-075939125BCF}" destId="{32B19A7D-6CEA-4618-9807-EF16494AC92C}" srcOrd="0" destOrd="0" presId="urn:microsoft.com/office/officeart/2005/8/layout/process1"/>
    <dgm:cxn modelId="{C7ACF8E2-D2AD-4900-8C0A-B36E3C40F030}" type="presOf" srcId="{288F0F4D-E413-48DA-A05F-E47665207162}" destId="{C2F5996E-C489-4138-B350-676F9A86CAC5}" srcOrd="0" destOrd="0" presId="urn:microsoft.com/office/officeart/2005/8/layout/process1"/>
    <dgm:cxn modelId="{0B465979-6B61-4585-8D89-30E5EF0D12A5}" type="presOf" srcId="{9B77276F-62D5-4199-A301-D3DEEAC01C4E}" destId="{7CE432A7-4D3C-47F7-BB1E-CB9DE07D65FF}" srcOrd="0" destOrd="0" presId="urn:microsoft.com/office/officeart/2005/8/layout/process1"/>
    <dgm:cxn modelId="{617EEFFC-98C3-4165-BF2E-3A018C1F977F}" type="presOf" srcId="{69A39714-EAE2-423D-9382-075939125BCF}" destId="{8BFC7FC4-7325-4E48-B4FF-3673431480FA}" srcOrd="1" destOrd="0" presId="urn:microsoft.com/office/officeart/2005/8/layout/process1"/>
    <dgm:cxn modelId="{D4E7F96E-95BF-4A9C-8C28-CE0A804D2DE5}" type="presOf" srcId="{C4EA099F-0318-4DC0-AFCB-74B7AC133064}" destId="{19BCA070-D9ED-4EE4-AADD-6196ABB515D6}" srcOrd="0" destOrd="0" presId="urn:microsoft.com/office/officeart/2005/8/layout/process1"/>
    <dgm:cxn modelId="{53BBA6D5-FB77-4210-A38A-1E4DE339B9CE}" srcId="{288F0F4D-E413-48DA-A05F-E47665207162}" destId="{FB3C5C21-8683-4DE5-B939-221F25E3D587}" srcOrd="1" destOrd="0" parTransId="{DD1EE3B4-F3CD-44D5-8CC8-A587FF92C1FA}" sibTransId="{0B3B8378-8CE9-4CE3-BE75-3D6AB0267D8E}"/>
    <dgm:cxn modelId="{9A8921B7-05AF-4920-8F77-ACCE6B980233}" srcId="{288F0F4D-E413-48DA-A05F-E47665207162}" destId="{9B77276F-62D5-4199-A301-D3DEEAC01C4E}" srcOrd="2" destOrd="0" parTransId="{F838D010-2470-4A09-A5C0-34A9D1B414CE}" sibTransId="{C15AB013-2FAD-408C-81F2-DF5F3F4738AD}"/>
    <dgm:cxn modelId="{4B266F91-982E-4D64-BB7A-9F3EFE5C87FA}" srcId="{288F0F4D-E413-48DA-A05F-E47665207162}" destId="{C4EA099F-0318-4DC0-AFCB-74B7AC133064}" srcOrd="0" destOrd="0" parTransId="{16A9521A-8C8F-4CD8-BC59-58ECD1236B1E}" sibTransId="{69A39714-EAE2-423D-9382-075939125BCF}"/>
    <dgm:cxn modelId="{4538EC75-34F6-46D2-99B2-5E8AE8A71159}" type="presOf" srcId="{FB3C5C21-8683-4DE5-B939-221F25E3D587}" destId="{DC2DEF28-2D6E-4C42-A53C-1490F18D3A02}" srcOrd="0" destOrd="0" presId="urn:microsoft.com/office/officeart/2005/8/layout/process1"/>
    <dgm:cxn modelId="{1DAE59A2-124D-44CF-8989-758923BC601C}" type="presOf" srcId="{0B3B8378-8CE9-4CE3-BE75-3D6AB0267D8E}" destId="{915D92BC-A12F-4F8D-8F6D-515555DC9449}" srcOrd="0" destOrd="0" presId="urn:microsoft.com/office/officeart/2005/8/layout/process1"/>
    <dgm:cxn modelId="{C999290E-A514-49C9-8456-8C4E9BDFEBD1}" type="presOf" srcId="{0B3B8378-8CE9-4CE3-BE75-3D6AB0267D8E}" destId="{4934F0C7-63D2-421B-A343-3C3D21F892E4}" srcOrd="1" destOrd="0" presId="urn:microsoft.com/office/officeart/2005/8/layout/process1"/>
    <dgm:cxn modelId="{3052E64E-0462-40AE-A084-248E904D5295}" type="presParOf" srcId="{C2F5996E-C489-4138-B350-676F9A86CAC5}" destId="{19BCA070-D9ED-4EE4-AADD-6196ABB515D6}" srcOrd="0" destOrd="0" presId="urn:microsoft.com/office/officeart/2005/8/layout/process1"/>
    <dgm:cxn modelId="{ADD0382B-9DA8-4109-A425-448A03B18BAA}" type="presParOf" srcId="{C2F5996E-C489-4138-B350-676F9A86CAC5}" destId="{32B19A7D-6CEA-4618-9807-EF16494AC92C}" srcOrd="1" destOrd="0" presId="urn:microsoft.com/office/officeart/2005/8/layout/process1"/>
    <dgm:cxn modelId="{F38A84B9-74F1-462C-A935-851FAA81A3F3}" type="presParOf" srcId="{32B19A7D-6CEA-4618-9807-EF16494AC92C}" destId="{8BFC7FC4-7325-4E48-B4FF-3673431480FA}" srcOrd="0" destOrd="0" presId="urn:microsoft.com/office/officeart/2005/8/layout/process1"/>
    <dgm:cxn modelId="{34348E5E-5347-4433-812B-863AA651355F}" type="presParOf" srcId="{C2F5996E-C489-4138-B350-676F9A86CAC5}" destId="{DC2DEF28-2D6E-4C42-A53C-1490F18D3A02}" srcOrd="2" destOrd="0" presId="urn:microsoft.com/office/officeart/2005/8/layout/process1"/>
    <dgm:cxn modelId="{50926C75-1B10-4B5A-9B31-1DEDB02F6318}" type="presParOf" srcId="{C2F5996E-C489-4138-B350-676F9A86CAC5}" destId="{915D92BC-A12F-4F8D-8F6D-515555DC9449}" srcOrd="3" destOrd="0" presId="urn:microsoft.com/office/officeart/2005/8/layout/process1"/>
    <dgm:cxn modelId="{66E16C6F-810A-4663-A9B0-EB0C178C8132}" type="presParOf" srcId="{915D92BC-A12F-4F8D-8F6D-515555DC9449}" destId="{4934F0C7-63D2-421B-A343-3C3D21F892E4}" srcOrd="0" destOrd="0" presId="urn:microsoft.com/office/officeart/2005/8/layout/process1"/>
    <dgm:cxn modelId="{81EC7F6C-A7C2-4489-98C5-9940DBED3ABE}" type="presParOf" srcId="{C2F5996E-C489-4138-B350-676F9A86CAC5}" destId="{7CE432A7-4D3C-47F7-BB1E-CB9DE07D65F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36C206-03C9-40D1-BE42-249CED60571B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hu-HU"/>
        </a:p>
      </dgm:t>
    </dgm:pt>
    <dgm:pt modelId="{27E96CD7-57B6-4DCE-978C-257772859562}">
      <dgm:prSet custT="1"/>
      <dgm:spPr/>
      <dgm:t>
        <a:bodyPr/>
        <a:lstStyle/>
        <a:p>
          <a:pPr rtl="0"/>
          <a:r>
            <a: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Hatékony szakmai működés</a:t>
          </a:r>
          <a:endParaRPr lang="hu-H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72D8D0-A43B-4131-8371-A460DA94F46C}" type="parTrans" cxnId="{F795A811-6158-440E-A62E-E5596D895AC1}">
      <dgm:prSet/>
      <dgm:spPr/>
      <dgm:t>
        <a:bodyPr/>
        <a:lstStyle/>
        <a:p>
          <a:endParaRPr lang="hu-H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E987F1-14DD-4AEB-88EF-E72BA8904490}" type="sibTrans" cxnId="{F795A811-6158-440E-A62E-E5596D895AC1}">
      <dgm:prSet/>
      <dgm:spPr/>
      <dgm:t>
        <a:bodyPr/>
        <a:lstStyle/>
        <a:p>
          <a:endParaRPr lang="hu-H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1C9485-5C6D-4516-A876-0A263FEF8D90}">
      <dgm:prSet custT="1"/>
      <dgm:spPr/>
      <dgm:t>
        <a:bodyPr/>
        <a:lstStyle/>
        <a:p>
          <a:pPr rtl="0"/>
          <a:r>
            <a: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Transzparencia</a:t>
          </a:r>
          <a:endParaRPr lang="hu-H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A4D97-3BFC-4970-BB2A-702208A8D3A3}" type="parTrans" cxnId="{FA2EC2B3-E7E6-470E-AC32-E72D32EAD939}">
      <dgm:prSet/>
      <dgm:spPr/>
      <dgm:t>
        <a:bodyPr/>
        <a:lstStyle/>
        <a:p>
          <a:endParaRPr lang="hu-H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84A53-EC5A-42CA-B57A-AA74A99981E9}" type="sibTrans" cxnId="{FA2EC2B3-E7E6-470E-AC32-E72D32EAD939}">
      <dgm:prSet/>
      <dgm:spPr/>
      <dgm:t>
        <a:bodyPr/>
        <a:lstStyle/>
        <a:p>
          <a:endParaRPr lang="hu-H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F81F77-D42C-47F2-81FC-9EA314B71BEC}">
      <dgm:prSet custT="1"/>
      <dgm:spPr/>
      <dgm:t>
        <a:bodyPr/>
        <a:lstStyle/>
        <a:p>
          <a:pPr rtl="0"/>
          <a:r>
            <a: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Partneri</a:t>
          </a:r>
          <a:r>
            <a:rPr lang="hu-HU" sz="20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viszony az oktatásban érdekelt szereplőkkel</a:t>
          </a:r>
          <a:endParaRPr lang="hu-H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8E6DF3-08BD-4B7D-840C-A0D9A5FB2DB8}" type="parTrans" cxnId="{174ACA38-5158-44B1-99E1-17003EB078E6}">
      <dgm:prSet/>
      <dgm:spPr/>
      <dgm:t>
        <a:bodyPr/>
        <a:lstStyle/>
        <a:p>
          <a:endParaRPr lang="hu-H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6DB08C-3E79-48F3-85CF-818B3D9F2E1F}" type="sibTrans" cxnId="{174ACA38-5158-44B1-99E1-17003EB078E6}">
      <dgm:prSet/>
      <dgm:spPr/>
      <dgm:t>
        <a:bodyPr/>
        <a:lstStyle/>
        <a:p>
          <a:endParaRPr lang="hu-H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4F984B-4445-40FE-AD25-80334321ACE8}">
      <dgm:prSet custT="1"/>
      <dgm:spPr/>
      <dgm:t>
        <a:bodyPr/>
        <a:lstStyle/>
        <a:p>
          <a:pPr rtl="0"/>
          <a:r>
            <a: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Innováció – Kreativitás – Tehetséggondozás fenntartói ösztönzése</a:t>
          </a:r>
          <a:endParaRPr lang="hu-H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82DA90-8B9F-48E5-B73E-CE40A6799D64}" type="parTrans" cxnId="{747C2969-CC44-4547-B15A-7EC82198F425}">
      <dgm:prSet/>
      <dgm:spPr/>
      <dgm:t>
        <a:bodyPr/>
        <a:lstStyle/>
        <a:p>
          <a:endParaRPr lang="hu-HU"/>
        </a:p>
      </dgm:t>
    </dgm:pt>
    <dgm:pt modelId="{E978309E-E7B1-4BD3-B9F0-034122E8757C}" type="sibTrans" cxnId="{747C2969-CC44-4547-B15A-7EC82198F425}">
      <dgm:prSet/>
      <dgm:spPr/>
      <dgm:t>
        <a:bodyPr/>
        <a:lstStyle/>
        <a:p>
          <a:endParaRPr lang="hu-HU"/>
        </a:p>
      </dgm:t>
    </dgm:pt>
    <dgm:pt modelId="{EAB8584F-0A4A-440F-9805-A077D7F06B45}" type="pres">
      <dgm:prSet presAssocID="{2436C206-03C9-40D1-BE42-249CED6057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395DD60-287D-45B8-AB65-8426C561F57B}" type="pres">
      <dgm:prSet presAssocID="{27E96CD7-57B6-4DCE-978C-257772859562}" presName="parentText" presStyleLbl="node1" presStyleIdx="0" presStyleCnt="4" custLinFactNeighborX="-1054" custLinFactNeighborY="-3272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AEB750-39E9-46F2-939A-315980D45050}" type="pres">
      <dgm:prSet presAssocID="{3BE987F1-14DD-4AEB-88EF-E72BA8904490}" presName="spacer" presStyleCnt="0"/>
      <dgm:spPr/>
    </dgm:pt>
    <dgm:pt modelId="{1F285B22-843E-4C0E-8434-1530315A8E7A}" type="pres">
      <dgm:prSet presAssocID="{BB1C9485-5C6D-4516-A876-0A263FEF8D9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BD388A-4B0E-4D76-B906-B00EB02E56BC}" type="pres">
      <dgm:prSet presAssocID="{07484A53-EC5A-42CA-B57A-AA74A99981E9}" presName="spacer" presStyleCnt="0"/>
      <dgm:spPr/>
    </dgm:pt>
    <dgm:pt modelId="{8FE19D85-CBD7-48E3-AAB1-C9305DD19264}" type="pres">
      <dgm:prSet presAssocID="{39F81F77-D42C-47F2-81FC-9EA314B71BEC}" presName="parentText" presStyleLbl="node1" presStyleIdx="2" presStyleCnt="4" custLinFactNeighborX="-1082" custLinFactNeighborY="2729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E48E6E5-5DDF-479B-A21B-771B95EBDE95}" type="pres">
      <dgm:prSet presAssocID="{A06DB08C-3E79-48F3-85CF-818B3D9F2E1F}" presName="spacer" presStyleCnt="0"/>
      <dgm:spPr/>
    </dgm:pt>
    <dgm:pt modelId="{32560D3E-6235-4475-9A37-BC9BC86010EE}" type="pres">
      <dgm:prSet presAssocID="{384F984B-4445-40FE-AD25-80334321ACE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BAC7179-2649-4122-A4A1-9EFC3A1B98E0}" type="presOf" srcId="{384F984B-4445-40FE-AD25-80334321ACE8}" destId="{32560D3E-6235-4475-9A37-BC9BC86010EE}" srcOrd="0" destOrd="0" presId="urn:microsoft.com/office/officeart/2005/8/layout/vList2"/>
    <dgm:cxn modelId="{B63FF48E-D9E5-465B-8222-0D9F7E65307F}" type="presOf" srcId="{BB1C9485-5C6D-4516-A876-0A263FEF8D90}" destId="{1F285B22-843E-4C0E-8434-1530315A8E7A}" srcOrd="0" destOrd="0" presId="urn:microsoft.com/office/officeart/2005/8/layout/vList2"/>
    <dgm:cxn modelId="{3436188D-AEFD-4E4E-8D44-F777D3DCB03A}" type="presOf" srcId="{27E96CD7-57B6-4DCE-978C-257772859562}" destId="{8395DD60-287D-45B8-AB65-8426C561F57B}" srcOrd="0" destOrd="0" presId="urn:microsoft.com/office/officeart/2005/8/layout/vList2"/>
    <dgm:cxn modelId="{FA2EC2B3-E7E6-470E-AC32-E72D32EAD939}" srcId="{2436C206-03C9-40D1-BE42-249CED60571B}" destId="{BB1C9485-5C6D-4516-A876-0A263FEF8D90}" srcOrd="1" destOrd="0" parTransId="{90FA4D97-3BFC-4970-BB2A-702208A8D3A3}" sibTransId="{07484A53-EC5A-42CA-B57A-AA74A99981E9}"/>
    <dgm:cxn modelId="{747C2969-CC44-4547-B15A-7EC82198F425}" srcId="{2436C206-03C9-40D1-BE42-249CED60571B}" destId="{384F984B-4445-40FE-AD25-80334321ACE8}" srcOrd="3" destOrd="0" parTransId="{FB82DA90-8B9F-48E5-B73E-CE40A6799D64}" sibTransId="{E978309E-E7B1-4BD3-B9F0-034122E8757C}"/>
    <dgm:cxn modelId="{4EAEA469-441B-43CB-99B8-29F5D10EF775}" type="presOf" srcId="{2436C206-03C9-40D1-BE42-249CED60571B}" destId="{EAB8584F-0A4A-440F-9805-A077D7F06B45}" srcOrd="0" destOrd="0" presId="urn:microsoft.com/office/officeart/2005/8/layout/vList2"/>
    <dgm:cxn modelId="{B8747F83-66B1-4DE1-B347-F3332A02FFB7}" type="presOf" srcId="{39F81F77-D42C-47F2-81FC-9EA314B71BEC}" destId="{8FE19D85-CBD7-48E3-AAB1-C9305DD19264}" srcOrd="0" destOrd="0" presId="urn:microsoft.com/office/officeart/2005/8/layout/vList2"/>
    <dgm:cxn modelId="{174ACA38-5158-44B1-99E1-17003EB078E6}" srcId="{2436C206-03C9-40D1-BE42-249CED60571B}" destId="{39F81F77-D42C-47F2-81FC-9EA314B71BEC}" srcOrd="2" destOrd="0" parTransId="{DD8E6DF3-08BD-4B7D-840C-A0D9A5FB2DB8}" sibTransId="{A06DB08C-3E79-48F3-85CF-818B3D9F2E1F}"/>
    <dgm:cxn modelId="{F795A811-6158-440E-A62E-E5596D895AC1}" srcId="{2436C206-03C9-40D1-BE42-249CED60571B}" destId="{27E96CD7-57B6-4DCE-978C-257772859562}" srcOrd="0" destOrd="0" parTransId="{8872D8D0-A43B-4131-8371-A460DA94F46C}" sibTransId="{3BE987F1-14DD-4AEB-88EF-E72BA8904490}"/>
    <dgm:cxn modelId="{EA44B5C0-FA2F-4CB2-8C51-4CB4A17B2A9E}" type="presParOf" srcId="{EAB8584F-0A4A-440F-9805-A077D7F06B45}" destId="{8395DD60-287D-45B8-AB65-8426C561F57B}" srcOrd="0" destOrd="0" presId="urn:microsoft.com/office/officeart/2005/8/layout/vList2"/>
    <dgm:cxn modelId="{7099D161-5677-47B2-A94A-F8FA02DD825E}" type="presParOf" srcId="{EAB8584F-0A4A-440F-9805-A077D7F06B45}" destId="{22AEB750-39E9-46F2-939A-315980D45050}" srcOrd="1" destOrd="0" presId="urn:microsoft.com/office/officeart/2005/8/layout/vList2"/>
    <dgm:cxn modelId="{82CAEA74-5A64-4CB6-B256-C4B8641683FC}" type="presParOf" srcId="{EAB8584F-0A4A-440F-9805-A077D7F06B45}" destId="{1F285B22-843E-4C0E-8434-1530315A8E7A}" srcOrd="2" destOrd="0" presId="urn:microsoft.com/office/officeart/2005/8/layout/vList2"/>
    <dgm:cxn modelId="{B40A8824-C88B-4828-A020-42468AB0D0C9}" type="presParOf" srcId="{EAB8584F-0A4A-440F-9805-A077D7F06B45}" destId="{E7BD388A-4B0E-4D76-B906-B00EB02E56BC}" srcOrd="3" destOrd="0" presId="urn:microsoft.com/office/officeart/2005/8/layout/vList2"/>
    <dgm:cxn modelId="{1199B625-F183-45E3-873A-84908CFF88A2}" type="presParOf" srcId="{EAB8584F-0A4A-440F-9805-A077D7F06B45}" destId="{8FE19D85-CBD7-48E3-AAB1-C9305DD19264}" srcOrd="4" destOrd="0" presId="urn:microsoft.com/office/officeart/2005/8/layout/vList2"/>
    <dgm:cxn modelId="{24472532-6768-4BC6-BFAB-4CFEAF628BD0}" type="presParOf" srcId="{EAB8584F-0A4A-440F-9805-A077D7F06B45}" destId="{FE48E6E5-5DDF-479B-A21B-771B95EBDE95}" srcOrd="5" destOrd="0" presId="urn:microsoft.com/office/officeart/2005/8/layout/vList2"/>
    <dgm:cxn modelId="{B989982D-B43A-4F86-9D81-4D8AC7626F95}" type="presParOf" srcId="{EAB8584F-0A4A-440F-9805-A077D7F06B45}" destId="{32560D3E-6235-4475-9A37-BC9BC86010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5C7BDF-54DA-4537-8E17-6DEBEF9531DA}" type="doc">
      <dgm:prSet loTypeId="urn:microsoft.com/office/officeart/2005/8/layout/rings+Icon" loCatId="relationship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1BCB3DAC-C927-4E8F-9617-012961CA1D8A}">
      <dgm:prSet custT="1"/>
      <dgm:spPr/>
      <dgm:t>
        <a:bodyPr/>
        <a:lstStyle/>
        <a:p>
          <a:pPr rtl="0"/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Alapelveknek megfelelő </a:t>
          </a:r>
          <a:r>
            <a:rPr lang="hu-H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szemlélet</a:t>
          </a:r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működési struktúra kialakítása</a:t>
          </a:r>
          <a:endParaRPr lang="hu-H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28FB3D-535D-48EA-A2DE-CB651125221E}" type="parTrans" cxnId="{D53FFC1F-E453-481A-ACAF-F259082E348B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48B4D3-2D8A-432E-AACD-ED8C082B11BA}" type="sibTrans" cxnId="{D53FFC1F-E453-481A-ACAF-F259082E348B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BE91B5-56A7-4FA3-B7B2-6679C6F780D0}">
      <dgm:prSet custT="1"/>
      <dgm:spPr/>
      <dgm:t>
        <a:bodyPr/>
        <a:lstStyle/>
        <a:p>
          <a:pPr rtl="0"/>
          <a:r>
            <a:rPr lang="hu-H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Szakmai segítségnyújtás</a:t>
          </a:r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köznevelési intézmények részére</a:t>
          </a:r>
          <a:endParaRPr lang="hu-H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2E206A-BFBD-4FC2-8197-FFE4555C94F5}" type="parTrans" cxnId="{969030C4-FDB4-41CD-A1B0-6B1D724B5852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8FCE9E-2089-4533-9AF4-47B58A8B5EB4}" type="sibTrans" cxnId="{969030C4-FDB4-41CD-A1B0-6B1D724B5852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A0A1D-39AF-4F24-AA57-E8A5851BEFC0}">
      <dgm:prSet custT="1"/>
      <dgm:spPr/>
      <dgm:t>
        <a:bodyPr/>
        <a:lstStyle/>
        <a:p>
          <a:pPr rtl="0"/>
          <a:r>
            <a:rPr lang="hu-H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Partnerség</a:t>
          </a:r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helyi igényeket, szükségleteket figyelembe vevő döntések meghozatala</a:t>
          </a:r>
          <a:endParaRPr lang="hu-H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3F0B10-186F-499B-B8EF-9E423006DD69}" type="parTrans" cxnId="{8D913BB2-EC23-46B5-A73D-63631C5EF5DA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2C6047-DA3C-4767-A8E8-EE996B3CBE2F}" type="sibTrans" cxnId="{8D913BB2-EC23-46B5-A73D-63631C5EF5DA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89A95E-5623-4F5C-9D79-2E45FF9BA5EA}">
      <dgm:prSet custT="1"/>
      <dgm:spPr/>
      <dgm:t>
        <a:bodyPr/>
        <a:lstStyle/>
        <a:p>
          <a:pPr rtl="0"/>
          <a:r>
            <a:rPr lang="hu-H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Teljes lefedettség biztosítása</a:t>
          </a:r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az </a:t>
          </a:r>
          <a:r>
            <a:rPr lang="hu-H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oktatási szolgáltatások </a:t>
          </a:r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terén</a:t>
          </a:r>
          <a:endParaRPr lang="hu-H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1E3E95-0999-497D-8A57-CC81B53F8F85}" type="parTrans" cxnId="{6555BFD9-388B-4A1E-8435-7096E3C3C758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6250D-0EC5-4EF0-8C18-FDB5F279DDC8}" type="sibTrans" cxnId="{6555BFD9-388B-4A1E-8435-7096E3C3C758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7ADD2E-8DE5-4D42-ADC7-4ABE8E24EEB6}">
      <dgm:prSet custT="1"/>
      <dgm:spPr/>
      <dgm:t>
        <a:bodyPr/>
        <a:lstStyle/>
        <a:p>
          <a:pPr rtl="0"/>
          <a:r>
            <a:rPr lang="hu-H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Jogszabályok </a:t>
          </a:r>
          <a:r>
            <a:rPr lang="hu-HU" sz="16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betartása</a:t>
          </a:r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és betartatása</a:t>
          </a:r>
          <a:endParaRPr lang="hu-H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5E912-5208-478F-AB06-DDAB76D8FA57}" type="parTrans" cxnId="{663AFB55-2941-4936-9F74-7E10257FF6C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E070A8-0208-4E1F-BF9E-033033CB1F25}" type="sibTrans" cxnId="{663AFB55-2941-4936-9F74-7E10257FF6C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92681B-C87A-4A77-A81D-E439CBED9A6B}">
      <dgm:prSet custT="1"/>
      <dgm:spPr/>
      <dgm:t>
        <a:bodyPr/>
        <a:lstStyle/>
        <a:p>
          <a:pPr rtl="0"/>
          <a:r>
            <a:rPr lang="hu-H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gyermekek érdekeinek védelme</a:t>
          </a:r>
          <a:r>
            <a: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ennek az elvnek a betartatása az intézményekkel is</a:t>
          </a:r>
          <a:endParaRPr lang="hu-H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FCB5D-7E66-477B-BC51-AD8B983E1DBB}" type="parTrans" cxnId="{6DADDAC1-397E-4F84-B80F-200A36FBF290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A4310E-FBB8-4E14-9AE0-5B8CC83CC797}" type="sibTrans" cxnId="{6DADDAC1-397E-4F84-B80F-200A36FBF290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76C5EA-DFBA-41CF-B2C8-D5B7C00E78DC}" type="pres">
      <dgm:prSet presAssocID="{AC5C7BDF-54DA-4537-8E17-6DEBEF9531DA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CD9C4DB-D5F3-41C4-9CA4-849FCAA4E073}" type="pres">
      <dgm:prSet presAssocID="{AC5C7BDF-54DA-4537-8E17-6DEBEF9531DA}" presName="ellipse1" presStyleLbl="vennNode1" presStyleIdx="0" presStyleCnt="6" custLinFactNeighborX="3118" custLinFactNeighborY="-122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60AB18A-6A31-4FA1-9A06-9FAC10086EE6}" type="pres">
      <dgm:prSet presAssocID="{AC5C7BDF-54DA-4537-8E17-6DEBEF9531DA}" presName="ellipse2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160CF51-28A9-4A67-85B0-D0BA829A92DA}" type="pres">
      <dgm:prSet presAssocID="{AC5C7BDF-54DA-4537-8E17-6DEBEF9531DA}" presName="ellipse3" presStyleLbl="vennNode1" presStyleIdx="2" presStyleCnt="6" custLinFactNeighborX="2123" custLinFactNeighborY="-122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665C18-DF5A-45F6-A203-203672F476E0}" type="pres">
      <dgm:prSet presAssocID="{AC5C7BDF-54DA-4537-8E17-6DEBEF9531DA}" presName="ellipse4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F1191C-A1E8-4F9A-9BA2-6A68139D0E67}" type="pres">
      <dgm:prSet presAssocID="{AC5C7BDF-54DA-4537-8E17-6DEBEF9531DA}" presName="ellipse5" presStyleLbl="vennNode1" presStyleIdx="4" presStyleCnt="6" custLinFactNeighborX="1127" custLinFactNeighborY="-122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115485-FF5F-409A-AE70-628B10243AB4}" type="pres">
      <dgm:prSet presAssocID="{AC5C7BDF-54DA-4537-8E17-6DEBEF9531DA}" presName="ellipse6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1AEB03C-6D9F-4891-8120-88F105920904}" type="presOf" srcId="{87AA0A1D-39AF-4F24-AA57-E8A5851BEFC0}" destId="{6160CF51-28A9-4A67-85B0-D0BA829A92DA}" srcOrd="0" destOrd="0" presId="urn:microsoft.com/office/officeart/2005/8/layout/rings+Icon"/>
    <dgm:cxn modelId="{436EAA90-DE28-466A-BC77-23C7B78ADAEE}" type="presOf" srcId="{AC5C7BDF-54DA-4537-8E17-6DEBEF9531DA}" destId="{7876C5EA-DFBA-41CF-B2C8-D5B7C00E78DC}" srcOrd="0" destOrd="0" presId="urn:microsoft.com/office/officeart/2005/8/layout/rings+Icon"/>
    <dgm:cxn modelId="{6555BFD9-388B-4A1E-8435-7096E3C3C758}" srcId="{AC5C7BDF-54DA-4537-8E17-6DEBEF9531DA}" destId="{9089A95E-5623-4F5C-9D79-2E45FF9BA5EA}" srcOrd="3" destOrd="0" parTransId="{A31E3E95-0999-497D-8A57-CC81B53F8F85}" sibTransId="{6776250D-0EC5-4EF0-8C18-FDB5F279DDC8}"/>
    <dgm:cxn modelId="{969030C4-FDB4-41CD-A1B0-6B1D724B5852}" srcId="{AC5C7BDF-54DA-4537-8E17-6DEBEF9531DA}" destId="{D5BE91B5-56A7-4FA3-B7B2-6679C6F780D0}" srcOrd="1" destOrd="0" parTransId="{EA2E206A-BFBD-4FC2-8197-FFE4555C94F5}" sibTransId="{EA8FCE9E-2089-4533-9AF4-47B58A8B5EB4}"/>
    <dgm:cxn modelId="{B1007886-952C-4587-AF83-A8611569A8D5}" type="presOf" srcId="{E692681B-C87A-4A77-A81D-E439CBED9A6B}" destId="{C1115485-FF5F-409A-AE70-628B10243AB4}" srcOrd="0" destOrd="0" presId="urn:microsoft.com/office/officeart/2005/8/layout/rings+Icon"/>
    <dgm:cxn modelId="{27D60E5B-B169-4590-AC88-315E5555CC5A}" type="presOf" srcId="{D5BE91B5-56A7-4FA3-B7B2-6679C6F780D0}" destId="{960AB18A-6A31-4FA1-9A06-9FAC10086EE6}" srcOrd="0" destOrd="0" presId="urn:microsoft.com/office/officeart/2005/8/layout/rings+Icon"/>
    <dgm:cxn modelId="{F360F8BD-12E5-4381-B822-D6E4004861AF}" type="presOf" srcId="{1BCB3DAC-C927-4E8F-9617-012961CA1D8A}" destId="{ECD9C4DB-D5F3-41C4-9CA4-849FCAA4E073}" srcOrd="0" destOrd="0" presId="urn:microsoft.com/office/officeart/2005/8/layout/rings+Icon"/>
    <dgm:cxn modelId="{6DADDAC1-397E-4F84-B80F-200A36FBF290}" srcId="{AC5C7BDF-54DA-4537-8E17-6DEBEF9531DA}" destId="{E692681B-C87A-4A77-A81D-E439CBED9A6B}" srcOrd="5" destOrd="0" parTransId="{23BFCB5D-7E66-477B-BC51-AD8B983E1DBB}" sibTransId="{C5A4310E-FBB8-4E14-9AE0-5B8CC83CC797}"/>
    <dgm:cxn modelId="{6EB98131-60F7-4215-A97D-BA424B27CCAE}" type="presOf" srcId="{9089A95E-5623-4F5C-9D79-2E45FF9BA5EA}" destId="{A1665C18-DF5A-45F6-A203-203672F476E0}" srcOrd="0" destOrd="0" presId="urn:microsoft.com/office/officeart/2005/8/layout/rings+Icon"/>
    <dgm:cxn modelId="{66AB1811-253D-472A-8F8B-BCC546465A86}" type="presOf" srcId="{267ADD2E-8DE5-4D42-ADC7-4ABE8E24EEB6}" destId="{2DF1191C-A1E8-4F9A-9BA2-6A68139D0E67}" srcOrd="0" destOrd="0" presId="urn:microsoft.com/office/officeart/2005/8/layout/rings+Icon"/>
    <dgm:cxn modelId="{8D913BB2-EC23-46B5-A73D-63631C5EF5DA}" srcId="{AC5C7BDF-54DA-4537-8E17-6DEBEF9531DA}" destId="{87AA0A1D-39AF-4F24-AA57-E8A5851BEFC0}" srcOrd="2" destOrd="0" parTransId="{6B3F0B10-186F-499B-B8EF-9E423006DD69}" sibTransId="{F12C6047-DA3C-4767-A8E8-EE996B3CBE2F}"/>
    <dgm:cxn modelId="{663AFB55-2941-4936-9F74-7E10257FF6CC}" srcId="{AC5C7BDF-54DA-4537-8E17-6DEBEF9531DA}" destId="{267ADD2E-8DE5-4D42-ADC7-4ABE8E24EEB6}" srcOrd="4" destOrd="0" parTransId="{20A5E912-5208-478F-AB06-DDAB76D8FA57}" sibTransId="{C7E070A8-0208-4E1F-BF9E-033033CB1F25}"/>
    <dgm:cxn modelId="{D53FFC1F-E453-481A-ACAF-F259082E348B}" srcId="{AC5C7BDF-54DA-4537-8E17-6DEBEF9531DA}" destId="{1BCB3DAC-C927-4E8F-9617-012961CA1D8A}" srcOrd="0" destOrd="0" parTransId="{E428FB3D-535D-48EA-A2DE-CB651125221E}" sibTransId="{0148B4D3-2D8A-432E-AACD-ED8C082B11BA}"/>
    <dgm:cxn modelId="{87D524C6-B3E5-4EBF-A360-802864814DA2}" type="presParOf" srcId="{7876C5EA-DFBA-41CF-B2C8-D5B7C00E78DC}" destId="{ECD9C4DB-D5F3-41C4-9CA4-849FCAA4E073}" srcOrd="0" destOrd="0" presId="urn:microsoft.com/office/officeart/2005/8/layout/rings+Icon"/>
    <dgm:cxn modelId="{53DD731E-EBFD-4CD3-BBEC-505A27B78112}" type="presParOf" srcId="{7876C5EA-DFBA-41CF-B2C8-D5B7C00E78DC}" destId="{960AB18A-6A31-4FA1-9A06-9FAC10086EE6}" srcOrd="1" destOrd="0" presId="urn:microsoft.com/office/officeart/2005/8/layout/rings+Icon"/>
    <dgm:cxn modelId="{9674B257-92D1-4DCE-8D7E-FD7F2FEF5125}" type="presParOf" srcId="{7876C5EA-DFBA-41CF-B2C8-D5B7C00E78DC}" destId="{6160CF51-28A9-4A67-85B0-D0BA829A92DA}" srcOrd="2" destOrd="0" presId="urn:microsoft.com/office/officeart/2005/8/layout/rings+Icon"/>
    <dgm:cxn modelId="{A8B9A48C-AB2D-4E51-86B8-40941F3D89A2}" type="presParOf" srcId="{7876C5EA-DFBA-41CF-B2C8-D5B7C00E78DC}" destId="{A1665C18-DF5A-45F6-A203-203672F476E0}" srcOrd="3" destOrd="0" presId="urn:microsoft.com/office/officeart/2005/8/layout/rings+Icon"/>
    <dgm:cxn modelId="{E953EE56-CBC8-49EB-B0CD-857A8D38C1E4}" type="presParOf" srcId="{7876C5EA-DFBA-41CF-B2C8-D5B7C00E78DC}" destId="{2DF1191C-A1E8-4F9A-9BA2-6A68139D0E67}" srcOrd="4" destOrd="0" presId="urn:microsoft.com/office/officeart/2005/8/layout/rings+Icon"/>
    <dgm:cxn modelId="{E4D44ECC-587D-4050-94B1-A91A7B5F4018}" type="presParOf" srcId="{7876C5EA-DFBA-41CF-B2C8-D5B7C00E78DC}" destId="{C1115485-FF5F-409A-AE70-628B10243AB4}" srcOrd="5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AA73A9-71A2-4C85-A75C-80119CFB5E5A}" type="doc">
      <dgm:prSet loTypeId="urn:microsoft.com/office/officeart/2005/8/layout/cycle3" loCatId="cycle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4ECB6432-1923-4BB1-8E12-B46C8189E206}">
      <dgm:prSet custT="1"/>
      <dgm:spPr/>
      <dgm:t>
        <a:bodyPr/>
        <a:lstStyle/>
        <a:p>
          <a:pPr rtl="0"/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meghatározza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 tankerületi központok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gazdálkodás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ának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irányelveit</a:t>
          </a:r>
          <a:endParaRPr lang="hu-HU" sz="1400" b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4C8738-7FDD-45E9-9D01-DAC970F8E094}" type="parTrans" cxnId="{AEB51455-9576-4DC3-B80A-D0AAC2FC9DFD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9CE0F4B7-9986-4BCD-8567-A898D1919146}" type="sibTrans" cxnId="{AEB51455-9576-4DC3-B80A-D0AAC2FC9DFD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25A829C0-8CD7-4186-9738-EDE7E4ECE5E7}">
      <dgm:prSet custT="1"/>
      <dgm:spPr/>
      <dgm:t>
        <a:bodyPr/>
        <a:lstStyle/>
        <a:p>
          <a:pPr rtl="0"/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ellenőrzi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 tankerületi központok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gazdálkodását</a:t>
          </a:r>
          <a:endParaRPr lang="hu-HU" sz="1400" b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BAAE93-C488-4A26-AA1C-35A6C944734E}" type="parTrans" cxnId="{60A05B40-9C39-4E1B-8B20-8E5BD57EAF80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87BD9FFC-0455-4F20-85A8-4DC3F5340506}" type="sibTrans" cxnId="{60A05B40-9C39-4E1B-8B20-8E5BD57EAF80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0894D10B-D462-4A64-8843-6BEA63504739}">
      <dgm:prSet custT="1"/>
      <dgm:spPr/>
      <dgm:t>
        <a:bodyPr/>
        <a:lstStyle/>
        <a:p>
          <a:pPr rtl="0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gondoskodik a tankerületi központok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jogszerű működés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éről</a:t>
          </a:r>
          <a:endParaRPr lang="hu-H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71A1E4-4E4D-477C-AC9D-E5C1F7475870}" type="parTrans" cxnId="{D347998E-6CE9-4CF0-8BA8-6DF173533CBD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225B5458-2723-4202-83FC-8499B29BBF8C}" type="sibTrans" cxnId="{D347998E-6CE9-4CF0-8BA8-6DF173533CBD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2ECD43E3-AD86-4F8A-AD3A-7DAD98BA65E8}">
      <dgm:prSet custT="1"/>
      <dgm:spPr/>
      <dgm:t>
        <a:bodyPr/>
        <a:lstStyle/>
        <a:p>
          <a:pPr rtl="0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működteti az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informatikai rendszerek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</a:t>
          </a:r>
          <a:endParaRPr lang="hu-H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00E57-1E65-48F8-B03D-4B6C7F77171A}" type="parTrans" cxnId="{B50E6CA5-512D-448F-A633-CF196675B125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36EBB6B8-038E-49D7-B960-4B972612B621}" type="sibTrans" cxnId="{B50E6CA5-512D-448F-A633-CF196675B125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4B3B34DE-BD42-46F8-A4BE-15295EE7680F}">
      <dgm:prSet custT="1"/>
      <dgm:spPr/>
      <dgm:t>
        <a:bodyPr/>
        <a:lstStyle/>
        <a:p>
          <a:pPr rtl="0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koordinálja a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Klebelsberg Ösztöndíj Program</a:t>
          </a:r>
          <a:endParaRPr lang="hu-H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73D034-3666-4088-8EF4-929233EC893A}" type="parTrans" cxnId="{6E400A2F-1975-4327-9A1D-FD9F5AF89531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D54DD6BD-A025-449F-B067-18C315690F68}" type="sibTrans" cxnId="{6E400A2F-1975-4327-9A1D-FD9F5AF89531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15845379-AD89-4687-9B3C-2E05946C73C7}">
      <dgm:prSet custT="1"/>
      <dgm:spPr/>
      <dgm:t>
        <a:bodyPr/>
        <a:lstStyle/>
        <a:p>
          <a:pPr rtl="0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irányítja a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kiemelt projektek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</a:t>
          </a:r>
          <a:endParaRPr lang="hu-H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DFA392-0F5D-426A-BEA1-FBB51652AA59}" type="parTrans" cxnId="{5E1BD45A-E4AD-403A-8A27-B4ABB9202E36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9682622E-39DA-40A2-9D6E-15C3C28737EA}" type="sibTrans" cxnId="{5E1BD45A-E4AD-403A-8A27-B4ABB9202E36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4CAF9506-B67A-4859-BFD9-C7A05DFCF0E0}">
      <dgm:prSet custT="1"/>
      <dgm:spPr/>
      <dgm:t>
        <a:bodyPr/>
        <a:lstStyle/>
        <a:p>
          <a:pPr rtl="0"/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jóváhagyja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 tankerületi központok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fejlesztési terveit</a:t>
          </a:r>
          <a:endParaRPr lang="hu-HU" sz="1400" b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AC3A29-91F2-4507-A6B9-5A0176E24A5B}" type="parTrans" cxnId="{0127EEDB-3BC9-4FDC-8127-83F95054EF2C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96D3EF08-B4A8-4310-BB3B-54C0ED2CA268}" type="sibTrans" cxnId="{0127EEDB-3BC9-4FDC-8127-83F95054EF2C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EB6DF8D5-14FE-4876-BAF9-916131B23B98}">
      <dgm:prSet custT="1"/>
      <dgm:spPr/>
      <dgm:t>
        <a:bodyPr/>
        <a:lstStyle/>
        <a:p>
          <a:pPr algn="ctr" rtl="0"/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biztosítja az </a:t>
          </a:r>
          <a:r>
            <a:rPr lang="hu-H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egységesség</a:t>
          </a:r>
          <a:r>
            <a:rPr lang="hu-H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 a fenntartói feladatok ellátásában</a:t>
          </a:r>
          <a:endParaRPr lang="hu-H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4566E5-A1C9-4048-BAA6-34B1C0908D0D}" type="parTrans" cxnId="{757A9F15-C624-45EF-95A2-0A73191480CB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0E90E8A8-6107-4EB8-9B30-BF74591FAC2E}" type="sibTrans" cxnId="{757A9F15-C624-45EF-95A2-0A73191480CB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5C217B1A-D36E-4E78-A9F7-E4FCA8D102E9}">
      <dgm:prSet/>
      <dgm:spPr/>
      <dgm:t>
        <a:bodyPr/>
        <a:lstStyle/>
        <a:p>
          <a:pPr algn="l" rtl="0"/>
          <a:endParaRPr lang="hu-HU" sz="7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78B901-443B-487B-90F7-3EFC3B9EDAB6}" type="sibTrans" cxnId="{6D7983CF-B068-4463-B8CB-73D3112BBE43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221EAAD3-8906-447E-AA56-27D709C1CC33}" type="parTrans" cxnId="{6D7983CF-B068-4463-B8CB-73D3112BBE43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9AE741BD-5957-41B5-AC7A-B0BBEDE4B942}" type="pres">
      <dgm:prSet presAssocID="{CAAA73A9-71A2-4C85-A75C-80119CFB5E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CF6FAF4-18F7-4743-AD71-B585BE44D41C}" type="pres">
      <dgm:prSet presAssocID="{CAAA73A9-71A2-4C85-A75C-80119CFB5E5A}" presName="cycle" presStyleCnt="0"/>
      <dgm:spPr/>
    </dgm:pt>
    <dgm:pt modelId="{E5EAC849-CDBB-4C86-8A1A-C41CD9C05ABA}" type="pres">
      <dgm:prSet presAssocID="{4ECB6432-1923-4BB1-8E12-B46C8189E206}" presName="nodeFirstNode" presStyleLbl="node1" presStyleIdx="0" presStyleCnt="8" custScaleY="12930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64C1CA4-7583-4014-A3B0-12AC920B66CE}" type="pres">
      <dgm:prSet presAssocID="{9CE0F4B7-9986-4BCD-8567-A898D1919146}" presName="sibTransFirstNode" presStyleLbl="bgShp" presStyleIdx="0" presStyleCnt="1"/>
      <dgm:spPr/>
      <dgm:t>
        <a:bodyPr/>
        <a:lstStyle/>
        <a:p>
          <a:endParaRPr lang="hu-HU"/>
        </a:p>
      </dgm:t>
    </dgm:pt>
    <dgm:pt modelId="{920D3CF7-AB95-4524-8FF2-0D86BC1420BC}" type="pres">
      <dgm:prSet presAssocID="{25A829C0-8CD7-4186-9738-EDE7E4ECE5E7}" presName="nodeFollowingNodes" presStyleLbl="node1" presStyleIdx="1" presStyleCnt="8" custRadScaleRad="103426" custRadScaleInc="158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15FCEB-98A0-40D3-AEB0-75A72EF0AFED}" type="pres">
      <dgm:prSet presAssocID="{0894D10B-D462-4A64-8843-6BEA63504739}" presName="nodeFollowingNodes" presStyleLbl="node1" presStyleIdx="2" presStyleCnt="8" custScaleY="132789" custRadScaleRad="95596" custRadScaleInc="-373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DFAE0A-9D56-4F4E-BF38-0482EBC29F5B}" type="pres">
      <dgm:prSet presAssocID="{2ECD43E3-AD86-4F8A-AD3A-7DAD98BA65E8}" presName="nodeFollowingNodes" presStyleLbl="node1" presStyleIdx="3" presStyleCnt="8" custScaleY="130236" custRadScaleRad="105800" custRadScaleInc="-1830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BCC5F41-4DE9-4536-8592-82A45E10EF34}" type="pres">
      <dgm:prSet presAssocID="{4B3B34DE-BD42-46F8-A4BE-15295EE7680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5FA387-EE4F-4D48-AE0B-BE73EFECA576}" type="pres">
      <dgm:prSet presAssocID="{15845379-AD89-4687-9B3C-2E05946C73C7}" presName="nodeFollowingNodes" presStyleLbl="node1" presStyleIdx="5" presStyleCnt="8" custRadScaleRad="106393" custRadScaleInc="2648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E672D3-25ED-4F61-9F10-C4D9B67FF4BD}" type="pres">
      <dgm:prSet presAssocID="{4CAF9506-B67A-4859-BFD9-C7A05DFCF0E0}" presName="nodeFollowingNodes" presStyleLbl="node1" presStyleIdx="6" presStyleCnt="8" custRadScaleRad="111466" custRadScaleInc="32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F37A51-CD7A-46F7-86F6-B2504DAB8F79}" type="pres">
      <dgm:prSet presAssocID="{EB6DF8D5-14FE-4876-BAF9-916131B23B98}" presName="nodeFollowingNodes" presStyleLbl="node1" presStyleIdx="7" presStyleCnt="8" custScaleY="132325" custRadScaleRad="108984" custRadScaleInc="-2163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48C2A68-EB39-4975-B23E-066D879C071A}" type="presOf" srcId="{4CAF9506-B67A-4859-BFD9-C7A05DFCF0E0}" destId="{97E672D3-25ED-4F61-9F10-C4D9B67FF4BD}" srcOrd="0" destOrd="0" presId="urn:microsoft.com/office/officeart/2005/8/layout/cycle3"/>
    <dgm:cxn modelId="{F8F409A5-4B96-4539-B2E0-93BA8742589E}" type="presOf" srcId="{15845379-AD89-4687-9B3C-2E05946C73C7}" destId="{5C5FA387-EE4F-4D48-AE0B-BE73EFECA576}" srcOrd="0" destOrd="0" presId="urn:microsoft.com/office/officeart/2005/8/layout/cycle3"/>
    <dgm:cxn modelId="{B50E6CA5-512D-448F-A633-CF196675B125}" srcId="{CAAA73A9-71A2-4C85-A75C-80119CFB5E5A}" destId="{2ECD43E3-AD86-4F8A-AD3A-7DAD98BA65E8}" srcOrd="3" destOrd="0" parTransId="{A0400E57-1E65-48F8-B03D-4B6C7F77171A}" sibTransId="{36EBB6B8-038E-49D7-B960-4B972612B621}"/>
    <dgm:cxn modelId="{88FB48B5-6C6A-4732-A9C1-DFE45CB69F3D}" type="presOf" srcId="{2ECD43E3-AD86-4F8A-AD3A-7DAD98BA65E8}" destId="{B0DFAE0A-9D56-4F4E-BF38-0482EBC29F5B}" srcOrd="0" destOrd="0" presId="urn:microsoft.com/office/officeart/2005/8/layout/cycle3"/>
    <dgm:cxn modelId="{FAC05E8F-3453-4368-BFE7-47C9D42B8350}" type="presOf" srcId="{EB6DF8D5-14FE-4876-BAF9-916131B23B98}" destId="{F7F37A51-CD7A-46F7-86F6-B2504DAB8F79}" srcOrd="0" destOrd="0" presId="urn:microsoft.com/office/officeart/2005/8/layout/cycle3"/>
    <dgm:cxn modelId="{B515DA34-6CDE-46AF-AE7D-3BEEB97D0265}" type="presOf" srcId="{4B3B34DE-BD42-46F8-A4BE-15295EE7680F}" destId="{0BCC5F41-4DE9-4536-8592-82A45E10EF34}" srcOrd="0" destOrd="0" presId="urn:microsoft.com/office/officeart/2005/8/layout/cycle3"/>
    <dgm:cxn modelId="{FE6A0ED6-EAAF-41AF-8219-778623633CA6}" type="presOf" srcId="{5C217B1A-D36E-4E78-A9F7-E4FCA8D102E9}" destId="{F7F37A51-CD7A-46F7-86F6-B2504DAB8F79}" srcOrd="0" destOrd="1" presId="urn:microsoft.com/office/officeart/2005/8/layout/cycle3"/>
    <dgm:cxn modelId="{D347998E-6CE9-4CF0-8BA8-6DF173533CBD}" srcId="{CAAA73A9-71A2-4C85-A75C-80119CFB5E5A}" destId="{0894D10B-D462-4A64-8843-6BEA63504739}" srcOrd="2" destOrd="0" parTransId="{BA71A1E4-4E4D-477C-AC9D-E5C1F7475870}" sibTransId="{225B5458-2723-4202-83FC-8499B29BBF8C}"/>
    <dgm:cxn modelId="{AEB51455-9576-4DC3-B80A-D0AAC2FC9DFD}" srcId="{CAAA73A9-71A2-4C85-A75C-80119CFB5E5A}" destId="{4ECB6432-1923-4BB1-8E12-B46C8189E206}" srcOrd="0" destOrd="0" parTransId="{084C8738-7FDD-45E9-9D01-DAC970F8E094}" sibTransId="{9CE0F4B7-9986-4BCD-8567-A898D1919146}"/>
    <dgm:cxn modelId="{7B95047A-9CE3-4621-AA77-52302E7957C0}" type="presOf" srcId="{4ECB6432-1923-4BB1-8E12-B46C8189E206}" destId="{E5EAC849-CDBB-4C86-8A1A-C41CD9C05ABA}" srcOrd="0" destOrd="0" presId="urn:microsoft.com/office/officeart/2005/8/layout/cycle3"/>
    <dgm:cxn modelId="{5E1BD45A-E4AD-403A-8A27-B4ABB9202E36}" srcId="{CAAA73A9-71A2-4C85-A75C-80119CFB5E5A}" destId="{15845379-AD89-4687-9B3C-2E05946C73C7}" srcOrd="5" destOrd="0" parTransId="{9ADFA392-0F5D-426A-BEA1-FBB51652AA59}" sibTransId="{9682622E-39DA-40A2-9D6E-15C3C28737EA}"/>
    <dgm:cxn modelId="{64B8E6E4-1921-47A1-B168-ABA5E7B14852}" type="presOf" srcId="{0894D10B-D462-4A64-8843-6BEA63504739}" destId="{6015FCEB-98A0-40D3-AEB0-75A72EF0AFED}" srcOrd="0" destOrd="0" presId="urn:microsoft.com/office/officeart/2005/8/layout/cycle3"/>
    <dgm:cxn modelId="{60A05B40-9C39-4E1B-8B20-8E5BD57EAF80}" srcId="{CAAA73A9-71A2-4C85-A75C-80119CFB5E5A}" destId="{25A829C0-8CD7-4186-9738-EDE7E4ECE5E7}" srcOrd="1" destOrd="0" parTransId="{62BAAE93-C488-4A26-AA1C-35A6C944734E}" sibTransId="{87BD9FFC-0455-4F20-85A8-4DC3F5340506}"/>
    <dgm:cxn modelId="{757A9F15-C624-45EF-95A2-0A73191480CB}" srcId="{CAAA73A9-71A2-4C85-A75C-80119CFB5E5A}" destId="{EB6DF8D5-14FE-4876-BAF9-916131B23B98}" srcOrd="7" destOrd="0" parTransId="{5C4566E5-A1C9-4048-BAA6-34B1C0908D0D}" sibTransId="{0E90E8A8-6107-4EB8-9B30-BF74591FAC2E}"/>
    <dgm:cxn modelId="{6E400A2F-1975-4327-9A1D-FD9F5AF89531}" srcId="{CAAA73A9-71A2-4C85-A75C-80119CFB5E5A}" destId="{4B3B34DE-BD42-46F8-A4BE-15295EE7680F}" srcOrd="4" destOrd="0" parTransId="{7573D034-3666-4088-8EF4-929233EC893A}" sibTransId="{D54DD6BD-A025-449F-B067-18C315690F68}"/>
    <dgm:cxn modelId="{6637F407-07E1-4C45-9ED1-7BC3898EF16A}" type="presOf" srcId="{9CE0F4B7-9986-4BCD-8567-A898D1919146}" destId="{664C1CA4-7583-4014-A3B0-12AC920B66CE}" srcOrd="0" destOrd="0" presId="urn:microsoft.com/office/officeart/2005/8/layout/cycle3"/>
    <dgm:cxn modelId="{6D7983CF-B068-4463-B8CB-73D3112BBE43}" srcId="{EB6DF8D5-14FE-4876-BAF9-916131B23B98}" destId="{5C217B1A-D36E-4E78-A9F7-E4FCA8D102E9}" srcOrd="0" destOrd="0" parTransId="{221EAAD3-8906-447E-AA56-27D709C1CC33}" sibTransId="{5D78B901-443B-487B-90F7-3EFC3B9EDAB6}"/>
    <dgm:cxn modelId="{DE3AE6BC-1A87-41CD-9F3A-9B73BF10D2F6}" type="presOf" srcId="{25A829C0-8CD7-4186-9738-EDE7E4ECE5E7}" destId="{920D3CF7-AB95-4524-8FF2-0D86BC1420BC}" srcOrd="0" destOrd="0" presId="urn:microsoft.com/office/officeart/2005/8/layout/cycle3"/>
    <dgm:cxn modelId="{1A872DB5-17FE-46F3-809B-79934F17DC9A}" type="presOf" srcId="{CAAA73A9-71A2-4C85-A75C-80119CFB5E5A}" destId="{9AE741BD-5957-41B5-AC7A-B0BBEDE4B942}" srcOrd="0" destOrd="0" presId="urn:microsoft.com/office/officeart/2005/8/layout/cycle3"/>
    <dgm:cxn modelId="{0127EEDB-3BC9-4FDC-8127-83F95054EF2C}" srcId="{CAAA73A9-71A2-4C85-A75C-80119CFB5E5A}" destId="{4CAF9506-B67A-4859-BFD9-C7A05DFCF0E0}" srcOrd="6" destOrd="0" parTransId="{ADAC3A29-91F2-4507-A6B9-5A0176E24A5B}" sibTransId="{96D3EF08-B4A8-4310-BB3B-54C0ED2CA268}"/>
    <dgm:cxn modelId="{CA066BF4-CC63-4768-972B-E0CD6657DA38}" type="presParOf" srcId="{9AE741BD-5957-41B5-AC7A-B0BBEDE4B942}" destId="{ECF6FAF4-18F7-4743-AD71-B585BE44D41C}" srcOrd="0" destOrd="0" presId="urn:microsoft.com/office/officeart/2005/8/layout/cycle3"/>
    <dgm:cxn modelId="{300E51C8-AB45-467E-A6BD-8DDA364E0C72}" type="presParOf" srcId="{ECF6FAF4-18F7-4743-AD71-B585BE44D41C}" destId="{E5EAC849-CDBB-4C86-8A1A-C41CD9C05ABA}" srcOrd="0" destOrd="0" presId="urn:microsoft.com/office/officeart/2005/8/layout/cycle3"/>
    <dgm:cxn modelId="{0E848972-DD0C-4B74-A97F-97DBFF97A6C8}" type="presParOf" srcId="{ECF6FAF4-18F7-4743-AD71-B585BE44D41C}" destId="{664C1CA4-7583-4014-A3B0-12AC920B66CE}" srcOrd="1" destOrd="0" presId="urn:microsoft.com/office/officeart/2005/8/layout/cycle3"/>
    <dgm:cxn modelId="{00013136-4F37-4060-86EF-14BF238B213A}" type="presParOf" srcId="{ECF6FAF4-18F7-4743-AD71-B585BE44D41C}" destId="{920D3CF7-AB95-4524-8FF2-0D86BC1420BC}" srcOrd="2" destOrd="0" presId="urn:microsoft.com/office/officeart/2005/8/layout/cycle3"/>
    <dgm:cxn modelId="{F339094A-1FA0-414B-9022-49503D76F408}" type="presParOf" srcId="{ECF6FAF4-18F7-4743-AD71-B585BE44D41C}" destId="{6015FCEB-98A0-40D3-AEB0-75A72EF0AFED}" srcOrd="3" destOrd="0" presId="urn:microsoft.com/office/officeart/2005/8/layout/cycle3"/>
    <dgm:cxn modelId="{7F4A5A2C-A37D-4390-9F86-C1195D50FE03}" type="presParOf" srcId="{ECF6FAF4-18F7-4743-AD71-B585BE44D41C}" destId="{B0DFAE0A-9D56-4F4E-BF38-0482EBC29F5B}" srcOrd="4" destOrd="0" presId="urn:microsoft.com/office/officeart/2005/8/layout/cycle3"/>
    <dgm:cxn modelId="{A6424CF6-047A-428C-AC52-2B0604E7D649}" type="presParOf" srcId="{ECF6FAF4-18F7-4743-AD71-B585BE44D41C}" destId="{0BCC5F41-4DE9-4536-8592-82A45E10EF34}" srcOrd="5" destOrd="0" presId="urn:microsoft.com/office/officeart/2005/8/layout/cycle3"/>
    <dgm:cxn modelId="{B59AB257-912E-42D2-98DB-4B9975AD95ED}" type="presParOf" srcId="{ECF6FAF4-18F7-4743-AD71-B585BE44D41C}" destId="{5C5FA387-EE4F-4D48-AE0B-BE73EFECA576}" srcOrd="6" destOrd="0" presId="urn:microsoft.com/office/officeart/2005/8/layout/cycle3"/>
    <dgm:cxn modelId="{F4082E36-2F63-4EC6-B6F2-D385DC8039AC}" type="presParOf" srcId="{ECF6FAF4-18F7-4743-AD71-B585BE44D41C}" destId="{97E672D3-25ED-4F61-9F10-C4D9B67FF4BD}" srcOrd="7" destOrd="0" presId="urn:microsoft.com/office/officeart/2005/8/layout/cycle3"/>
    <dgm:cxn modelId="{CB192387-CE65-48E3-8BDF-871C7DE1E454}" type="presParOf" srcId="{ECF6FAF4-18F7-4743-AD71-B585BE44D41C}" destId="{F7F37A51-CD7A-46F7-86F6-B2504DAB8F79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711AA3-3937-4341-9F88-83754D46C0A2}" type="doc">
      <dgm:prSet loTypeId="urn:microsoft.com/office/officeart/2005/8/layout/radial5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hu-HU"/>
        </a:p>
      </dgm:t>
    </dgm:pt>
    <dgm:pt modelId="{88F801BF-064A-4D1D-ACF8-6989F410721B}">
      <dgm:prSet phldrT="[Szöveg]" custT="1"/>
      <dgm:spPr/>
      <dgm:t>
        <a:bodyPr/>
        <a:lstStyle/>
        <a:p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KLEBELSBERG KÖZPONT</a:t>
          </a:r>
          <a:endParaRPr lang="hu-H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54E77-AF40-46DC-B451-9E90F0B32AA1}" type="parTrans" cxnId="{1B1EE3A1-E67F-4BF6-A219-42A4D8038BBC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3F7E8570-7943-428A-8891-935A5DCF1C0B}" type="sibTrans" cxnId="{1B1EE3A1-E67F-4BF6-A219-42A4D8038BBC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880AD07E-03EF-4035-8573-C67990551781}">
      <dgm:prSet phldrT="[Szöveg]" custT="1"/>
      <dgm:spPr/>
      <dgm:t>
        <a:bodyPr/>
        <a:lstStyle/>
        <a:p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Tankerületi Igazgatói Konferencia</a:t>
          </a:r>
          <a:endParaRPr lang="hu-H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024849-935C-462D-8FDD-FC77CE0A9F3F}" type="parTrans" cxnId="{7F194E97-561B-45D9-B4F0-F2F261C3D65D}">
      <dgm:prSet/>
      <dgm:spPr/>
      <dgm:t>
        <a:bodyPr/>
        <a:lstStyle/>
        <a:p>
          <a:endParaRPr lang="hu-H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C7111A-6645-414A-9EA9-521626C83474}" type="sibTrans" cxnId="{7F194E97-561B-45D9-B4F0-F2F261C3D65D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D0A06D49-BA98-4FE0-A5D2-55B830D72ABD}">
      <dgm:prSet phldrT="[Szöveg]" custT="1"/>
      <dgm:spPr/>
      <dgm:t>
        <a:bodyPr/>
        <a:lstStyle/>
        <a:p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EMMI</a:t>
          </a:r>
          <a:endParaRPr lang="hu-H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A387EB-71D7-4A7F-A269-4B45EDFD2064}" type="parTrans" cxnId="{B19B1582-DA93-418F-9CFA-FB91F4B66898}">
      <dgm:prSet/>
      <dgm:spPr/>
      <dgm:t>
        <a:bodyPr/>
        <a:lstStyle/>
        <a:p>
          <a:endParaRPr lang="hu-H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37BAEA-C618-4AA6-90F6-067144835C59}" type="sibTrans" cxnId="{B19B1582-DA93-418F-9CFA-FB91F4B66898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B7766718-5349-4C13-9EE5-C7F66A45484B}">
      <dgm:prSet phldrT="[Szöveg]" custT="1"/>
      <dgm:spPr/>
      <dgm:t>
        <a:bodyPr/>
        <a:lstStyle/>
        <a:p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Köznevelési Kerekasztal</a:t>
          </a:r>
          <a:endParaRPr lang="hu-H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119E89-9175-449B-B6C7-1630B632A7C7}" type="parTrans" cxnId="{3DEBB735-493B-494C-9CB9-8982565D66B6}">
      <dgm:prSet/>
      <dgm:spPr/>
      <dgm:t>
        <a:bodyPr/>
        <a:lstStyle/>
        <a:p>
          <a:endParaRPr lang="hu-H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98F2A7-3AAC-4E3A-A27D-A9B92304F03A}" type="sibTrans" cxnId="{3DEBB735-493B-494C-9CB9-8982565D66B6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8AB7D738-9AB8-4359-B444-C1D56A24B32C}">
      <dgm:prSet custT="1"/>
      <dgm:spPr/>
      <dgm:t>
        <a:bodyPr/>
        <a:lstStyle/>
        <a:p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Tankerületi Igazgatók Tanácsadó Testülete</a:t>
          </a:r>
          <a:endParaRPr lang="hu-H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4E710-4485-4EDF-A636-ED934CC2BAFA}" type="parTrans" cxnId="{309DE012-EB83-4F3D-99E2-1A0C6CAAA8BF}">
      <dgm:prSet/>
      <dgm:spPr/>
      <dgm:t>
        <a:bodyPr/>
        <a:lstStyle/>
        <a:p>
          <a:endParaRPr lang="hu-H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B13AAB-684B-40B2-B9ED-094A4060EF25}" type="sibTrans" cxnId="{309DE012-EB83-4F3D-99E2-1A0C6CAAA8BF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22C5A9D1-4225-4F55-937A-8BBB29FD39A2}">
      <dgm:prSet custT="1"/>
      <dgm:spPr/>
      <dgm:t>
        <a:bodyPr/>
        <a:lstStyle/>
        <a:p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Intézményvezetők Tanácsadó Testülete</a:t>
          </a:r>
          <a:endParaRPr lang="hu-H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693842-3B3A-49F1-AA61-48F338DA11ED}" type="parTrans" cxnId="{30EBD051-BF2C-4989-909B-127490396E7C}">
      <dgm:prSet/>
      <dgm:spPr/>
      <dgm:t>
        <a:bodyPr/>
        <a:lstStyle/>
        <a:p>
          <a:endParaRPr lang="hu-H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92D3EF-2251-4F65-B103-C42EFAA10BCE}" type="sibTrans" cxnId="{30EBD051-BF2C-4989-909B-127490396E7C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7505DFE5-91E0-445C-8ECA-63CF38A8C9AF}">
      <dgm:prSet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Mester-pedagógusok </a:t>
          </a:r>
          <a:r>
            <a:rPr lang="hu-H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Sonkádi</a:t>
          </a:r>
          <a:r>
            <a:rPr lang="hu-H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Szabadegyeteme</a:t>
          </a:r>
          <a:endParaRPr lang="hu-H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EDF8C-60E3-45F0-A3D4-AAE788425C26}" type="parTrans" cxnId="{64F07203-824F-49DF-AF73-667B2F39A04F}">
      <dgm:prSet/>
      <dgm:spPr/>
      <dgm:t>
        <a:bodyPr/>
        <a:lstStyle/>
        <a:p>
          <a:endParaRPr lang="hu-H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101346-53BA-4C0F-81C3-06668FF9B33F}" type="sibTrans" cxnId="{64F07203-824F-49DF-AF73-667B2F39A04F}">
      <dgm:prSet/>
      <dgm:spPr/>
      <dgm:t>
        <a:bodyPr/>
        <a:lstStyle/>
        <a:p>
          <a:endParaRPr lang="hu-HU" b="1">
            <a:solidFill>
              <a:schemeClr val="tx1"/>
            </a:solidFill>
          </a:endParaRPr>
        </a:p>
      </dgm:t>
    </dgm:pt>
    <dgm:pt modelId="{1E0575A2-7F05-48FE-B0B6-E3D57610631D}" type="pres">
      <dgm:prSet presAssocID="{AA711AA3-3937-4341-9F88-83754D46C0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24FF622-7FDF-4D2D-9A7F-39B00F015555}" type="pres">
      <dgm:prSet presAssocID="{88F801BF-064A-4D1D-ACF8-6989F410721B}" presName="centerShape" presStyleLbl="node0" presStyleIdx="0" presStyleCnt="1" custScaleX="179496" custScaleY="178880" custLinFactNeighborX="-2458" custLinFactNeighborY="-3110"/>
      <dgm:spPr/>
      <dgm:t>
        <a:bodyPr/>
        <a:lstStyle/>
        <a:p>
          <a:endParaRPr lang="hu-HU"/>
        </a:p>
      </dgm:t>
    </dgm:pt>
    <dgm:pt modelId="{05D044D6-DE96-4ED2-8617-E1B8CDCA9935}" type="pres">
      <dgm:prSet presAssocID="{62024849-935C-462D-8FDD-FC77CE0A9F3F}" presName="parTrans" presStyleLbl="sibTrans2D1" presStyleIdx="0" presStyleCnt="6"/>
      <dgm:spPr/>
      <dgm:t>
        <a:bodyPr/>
        <a:lstStyle/>
        <a:p>
          <a:endParaRPr lang="hu-HU"/>
        </a:p>
      </dgm:t>
    </dgm:pt>
    <dgm:pt modelId="{2099C3C0-FCDA-4F71-B093-E510683ADC58}" type="pres">
      <dgm:prSet presAssocID="{62024849-935C-462D-8FDD-FC77CE0A9F3F}" presName="connectorText" presStyleLbl="sibTrans2D1" presStyleIdx="0" presStyleCnt="6"/>
      <dgm:spPr/>
      <dgm:t>
        <a:bodyPr/>
        <a:lstStyle/>
        <a:p>
          <a:endParaRPr lang="hu-HU"/>
        </a:p>
      </dgm:t>
    </dgm:pt>
    <dgm:pt modelId="{0660F0F1-F2D1-4ABB-BED6-A04DA97DF885}" type="pres">
      <dgm:prSet presAssocID="{880AD07E-03EF-4035-8573-C67990551781}" presName="node" presStyleLbl="node1" presStyleIdx="0" presStyleCnt="6" custScaleX="115253" custRadScaleRad="109986" custRadScaleInc="7789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5826DE-CE3B-4546-B10B-9F38925A7145}" type="pres">
      <dgm:prSet presAssocID="{9EA387EB-71D7-4A7F-A269-4B45EDFD2064}" presName="parTrans" presStyleLbl="sibTrans2D1" presStyleIdx="1" presStyleCnt="6"/>
      <dgm:spPr/>
      <dgm:t>
        <a:bodyPr/>
        <a:lstStyle/>
        <a:p>
          <a:endParaRPr lang="hu-HU"/>
        </a:p>
      </dgm:t>
    </dgm:pt>
    <dgm:pt modelId="{91BA578B-12DE-40EF-99BB-D1218F7E7EAF}" type="pres">
      <dgm:prSet presAssocID="{9EA387EB-71D7-4A7F-A269-4B45EDFD2064}" presName="connectorText" presStyleLbl="sibTrans2D1" presStyleIdx="1" presStyleCnt="6"/>
      <dgm:spPr/>
      <dgm:t>
        <a:bodyPr/>
        <a:lstStyle/>
        <a:p>
          <a:endParaRPr lang="hu-HU"/>
        </a:p>
      </dgm:t>
    </dgm:pt>
    <dgm:pt modelId="{AD42AB72-988C-4BDF-BD34-293995CC18BC}" type="pres">
      <dgm:prSet presAssocID="{D0A06D49-BA98-4FE0-A5D2-55B830D72ABD}" presName="node" presStyleLbl="node1" presStyleIdx="1" presStyleCnt="6" custRadScaleRad="124563" custRadScaleInc="5270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8F08EE2-82CF-4268-B8B2-9FA37B12E859}" type="pres">
      <dgm:prSet presAssocID="{5B119E89-9175-449B-B6C7-1630B632A7C7}" presName="parTrans" presStyleLbl="sibTrans2D1" presStyleIdx="2" presStyleCnt="6"/>
      <dgm:spPr/>
      <dgm:t>
        <a:bodyPr/>
        <a:lstStyle/>
        <a:p>
          <a:endParaRPr lang="hu-HU"/>
        </a:p>
      </dgm:t>
    </dgm:pt>
    <dgm:pt modelId="{D4ACEFEF-80B0-4DE7-B4A0-C2A4F5B3959D}" type="pres">
      <dgm:prSet presAssocID="{5B119E89-9175-449B-B6C7-1630B632A7C7}" presName="connectorText" presStyleLbl="sibTrans2D1" presStyleIdx="2" presStyleCnt="6"/>
      <dgm:spPr/>
      <dgm:t>
        <a:bodyPr/>
        <a:lstStyle/>
        <a:p>
          <a:endParaRPr lang="hu-HU"/>
        </a:p>
      </dgm:t>
    </dgm:pt>
    <dgm:pt modelId="{E87D9666-5390-4B88-B698-3647385E0683}" type="pres">
      <dgm:prSet presAssocID="{B7766718-5349-4C13-9EE5-C7F66A45484B}" presName="node" presStyleLbl="node1" presStyleIdx="2" presStyleCnt="6" custScaleX="135375" custScaleY="126000" custRadScaleRad="138267" custRadScaleInc="667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23A97E-D5A2-48C0-B68E-30F9AD133579}" type="pres">
      <dgm:prSet presAssocID="{B3D4E710-4485-4EDF-A636-ED934CC2BAFA}" presName="parTrans" presStyleLbl="sibTrans2D1" presStyleIdx="3" presStyleCnt="6"/>
      <dgm:spPr/>
      <dgm:t>
        <a:bodyPr/>
        <a:lstStyle/>
        <a:p>
          <a:endParaRPr lang="hu-HU"/>
        </a:p>
      </dgm:t>
    </dgm:pt>
    <dgm:pt modelId="{703777A7-F4C3-4C41-BC75-2E837DF74BA6}" type="pres">
      <dgm:prSet presAssocID="{B3D4E710-4485-4EDF-A636-ED934CC2BAFA}" presName="connectorText" presStyleLbl="sibTrans2D1" presStyleIdx="3" presStyleCnt="6"/>
      <dgm:spPr/>
      <dgm:t>
        <a:bodyPr/>
        <a:lstStyle/>
        <a:p>
          <a:endParaRPr lang="hu-HU"/>
        </a:p>
      </dgm:t>
    </dgm:pt>
    <dgm:pt modelId="{6CDB663E-97BB-4B45-8D53-B8D40EE6D220}" type="pres">
      <dgm:prSet presAssocID="{8AB7D738-9AB8-4359-B444-C1D56A24B32C}" presName="node" presStyleLbl="node1" presStyleIdx="3" presStyleCnt="6" custScaleX="124598" custScaleY="115736" custRadScaleRad="106127" custRadScaleInc="-154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CE4954-9A6E-404C-8FAA-821D864CE459}" type="pres">
      <dgm:prSet presAssocID="{49693842-3B3A-49F1-AA61-48F338DA11ED}" presName="parTrans" presStyleLbl="sibTrans2D1" presStyleIdx="4" presStyleCnt="6"/>
      <dgm:spPr/>
      <dgm:t>
        <a:bodyPr/>
        <a:lstStyle/>
        <a:p>
          <a:endParaRPr lang="hu-HU"/>
        </a:p>
      </dgm:t>
    </dgm:pt>
    <dgm:pt modelId="{47784679-92D9-469B-B575-E2FA3DB4E982}" type="pres">
      <dgm:prSet presAssocID="{49693842-3B3A-49F1-AA61-48F338DA11ED}" presName="connectorText" presStyleLbl="sibTrans2D1" presStyleIdx="4" presStyleCnt="6"/>
      <dgm:spPr/>
      <dgm:t>
        <a:bodyPr/>
        <a:lstStyle/>
        <a:p>
          <a:endParaRPr lang="hu-HU"/>
        </a:p>
      </dgm:t>
    </dgm:pt>
    <dgm:pt modelId="{97857461-F1B4-4382-B892-0D44565F1A7D}" type="pres">
      <dgm:prSet presAssocID="{22C5A9D1-4225-4F55-937A-8BBB29FD39A2}" presName="node" presStyleLbl="node1" presStyleIdx="4" presStyleCnt="6" custScaleX="139554" custScaleY="136928" custRadScaleRad="137594" custRadScaleInc="894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CE9460-4110-4515-B474-8A26130018C1}" type="pres">
      <dgm:prSet presAssocID="{05EEDF8C-60E3-45F0-A3D4-AAE788425C26}" presName="parTrans" presStyleLbl="sibTrans2D1" presStyleIdx="5" presStyleCnt="6"/>
      <dgm:spPr/>
      <dgm:t>
        <a:bodyPr/>
        <a:lstStyle/>
        <a:p>
          <a:endParaRPr lang="hu-HU"/>
        </a:p>
      </dgm:t>
    </dgm:pt>
    <dgm:pt modelId="{B1A3AD67-348C-4406-8958-CC1E5DC8F8AC}" type="pres">
      <dgm:prSet presAssocID="{05EEDF8C-60E3-45F0-A3D4-AAE788425C26}" presName="connectorText" presStyleLbl="sibTrans2D1" presStyleIdx="5" presStyleCnt="6"/>
      <dgm:spPr/>
      <dgm:t>
        <a:bodyPr/>
        <a:lstStyle/>
        <a:p>
          <a:endParaRPr lang="hu-HU"/>
        </a:p>
      </dgm:t>
    </dgm:pt>
    <dgm:pt modelId="{7460138A-03F3-4FCA-ABD9-8B03F2509C21}" type="pres">
      <dgm:prSet presAssocID="{7505DFE5-91E0-445C-8ECA-63CF38A8C9AF}" presName="node" presStyleLbl="node1" presStyleIdx="5" presStyleCnt="6" custScaleX="162007" custScaleY="129262" custRadScaleRad="136371" custRadScaleInc="-71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B648519-D781-4E6F-9F86-CD05E6FD0936}" type="presOf" srcId="{49693842-3B3A-49F1-AA61-48F338DA11ED}" destId="{5FCE4954-9A6E-404C-8FAA-821D864CE459}" srcOrd="0" destOrd="0" presId="urn:microsoft.com/office/officeart/2005/8/layout/radial5"/>
    <dgm:cxn modelId="{BC3DF621-22E7-4C10-B4CC-49A79F2F69EE}" type="presOf" srcId="{9EA387EB-71D7-4A7F-A269-4B45EDFD2064}" destId="{F45826DE-CE3B-4546-B10B-9F38925A7145}" srcOrd="0" destOrd="0" presId="urn:microsoft.com/office/officeart/2005/8/layout/radial5"/>
    <dgm:cxn modelId="{F7053DAF-52F8-4D71-BA24-DD8BC6E9C43C}" type="presOf" srcId="{5B119E89-9175-449B-B6C7-1630B632A7C7}" destId="{D4ACEFEF-80B0-4DE7-B4A0-C2A4F5B3959D}" srcOrd="1" destOrd="0" presId="urn:microsoft.com/office/officeart/2005/8/layout/radial5"/>
    <dgm:cxn modelId="{1B1EE3A1-E67F-4BF6-A219-42A4D8038BBC}" srcId="{AA711AA3-3937-4341-9F88-83754D46C0A2}" destId="{88F801BF-064A-4D1D-ACF8-6989F410721B}" srcOrd="0" destOrd="0" parTransId="{88D54E77-AF40-46DC-B451-9E90F0B32AA1}" sibTransId="{3F7E8570-7943-428A-8891-935A5DCF1C0B}"/>
    <dgm:cxn modelId="{A5B72362-F5E8-4632-B0D6-59AC87CD88ED}" type="presOf" srcId="{7505DFE5-91E0-445C-8ECA-63CF38A8C9AF}" destId="{7460138A-03F3-4FCA-ABD9-8B03F2509C21}" srcOrd="0" destOrd="0" presId="urn:microsoft.com/office/officeart/2005/8/layout/radial5"/>
    <dgm:cxn modelId="{ED5A5C44-F0DD-4822-8ACC-898136B93EEC}" type="presOf" srcId="{AA711AA3-3937-4341-9F88-83754D46C0A2}" destId="{1E0575A2-7F05-48FE-B0B6-E3D57610631D}" srcOrd="0" destOrd="0" presId="urn:microsoft.com/office/officeart/2005/8/layout/radial5"/>
    <dgm:cxn modelId="{309DE012-EB83-4F3D-99E2-1A0C6CAAA8BF}" srcId="{88F801BF-064A-4D1D-ACF8-6989F410721B}" destId="{8AB7D738-9AB8-4359-B444-C1D56A24B32C}" srcOrd="3" destOrd="0" parTransId="{B3D4E710-4485-4EDF-A636-ED934CC2BAFA}" sibTransId="{C2B13AAB-684B-40B2-B9ED-094A4060EF25}"/>
    <dgm:cxn modelId="{5477AE96-4A83-4EFC-B9D5-2CD51F6359E9}" type="presOf" srcId="{B3D4E710-4485-4EDF-A636-ED934CC2BAFA}" destId="{8D23A97E-D5A2-48C0-B68E-30F9AD133579}" srcOrd="0" destOrd="0" presId="urn:microsoft.com/office/officeart/2005/8/layout/radial5"/>
    <dgm:cxn modelId="{64F07203-824F-49DF-AF73-667B2F39A04F}" srcId="{88F801BF-064A-4D1D-ACF8-6989F410721B}" destId="{7505DFE5-91E0-445C-8ECA-63CF38A8C9AF}" srcOrd="5" destOrd="0" parTransId="{05EEDF8C-60E3-45F0-A3D4-AAE788425C26}" sibTransId="{B6101346-53BA-4C0F-81C3-06668FF9B33F}"/>
    <dgm:cxn modelId="{B19B1582-DA93-418F-9CFA-FB91F4B66898}" srcId="{88F801BF-064A-4D1D-ACF8-6989F410721B}" destId="{D0A06D49-BA98-4FE0-A5D2-55B830D72ABD}" srcOrd="1" destOrd="0" parTransId="{9EA387EB-71D7-4A7F-A269-4B45EDFD2064}" sibTransId="{2237BAEA-C618-4AA6-90F6-067144835C59}"/>
    <dgm:cxn modelId="{C0CE0202-AABA-41BC-B4C0-428CD507645D}" type="presOf" srcId="{880AD07E-03EF-4035-8573-C67990551781}" destId="{0660F0F1-F2D1-4ABB-BED6-A04DA97DF885}" srcOrd="0" destOrd="0" presId="urn:microsoft.com/office/officeart/2005/8/layout/radial5"/>
    <dgm:cxn modelId="{DAB96905-AA3E-4BC5-A8C2-6EB58A17A3D3}" type="presOf" srcId="{5B119E89-9175-449B-B6C7-1630B632A7C7}" destId="{F8F08EE2-82CF-4268-B8B2-9FA37B12E859}" srcOrd="0" destOrd="0" presId="urn:microsoft.com/office/officeart/2005/8/layout/radial5"/>
    <dgm:cxn modelId="{F52A0682-F09E-42F3-A6CB-AAEB9E22D556}" type="presOf" srcId="{88F801BF-064A-4D1D-ACF8-6989F410721B}" destId="{924FF622-7FDF-4D2D-9A7F-39B00F015555}" srcOrd="0" destOrd="0" presId="urn:microsoft.com/office/officeart/2005/8/layout/radial5"/>
    <dgm:cxn modelId="{97A12D3A-4FDD-4D5B-A3FA-A37EAB8BA7BA}" type="presOf" srcId="{62024849-935C-462D-8FDD-FC77CE0A9F3F}" destId="{2099C3C0-FCDA-4F71-B093-E510683ADC58}" srcOrd="1" destOrd="0" presId="urn:microsoft.com/office/officeart/2005/8/layout/radial5"/>
    <dgm:cxn modelId="{3DEBB735-493B-494C-9CB9-8982565D66B6}" srcId="{88F801BF-064A-4D1D-ACF8-6989F410721B}" destId="{B7766718-5349-4C13-9EE5-C7F66A45484B}" srcOrd="2" destOrd="0" parTransId="{5B119E89-9175-449B-B6C7-1630B632A7C7}" sibTransId="{F798F2A7-3AAC-4E3A-A27D-A9B92304F03A}"/>
    <dgm:cxn modelId="{B5FE417B-BCCF-4CDC-B345-6725A0FC28CA}" type="presOf" srcId="{05EEDF8C-60E3-45F0-A3D4-AAE788425C26}" destId="{3FCE9460-4110-4515-B474-8A26130018C1}" srcOrd="0" destOrd="0" presId="urn:microsoft.com/office/officeart/2005/8/layout/radial5"/>
    <dgm:cxn modelId="{2BE4973F-E934-46EF-89AA-68209E44A903}" type="presOf" srcId="{9EA387EB-71D7-4A7F-A269-4B45EDFD2064}" destId="{91BA578B-12DE-40EF-99BB-D1218F7E7EAF}" srcOrd="1" destOrd="0" presId="urn:microsoft.com/office/officeart/2005/8/layout/radial5"/>
    <dgm:cxn modelId="{30EBD051-BF2C-4989-909B-127490396E7C}" srcId="{88F801BF-064A-4D1D-ACF8-6989F410721B}" destId="{22C5A9D1-4225-4F55-937A-8BBB29FD39A2}" srcOrd="4" destOrd="0" parTransId="{49693842-3B3A-49F1-AA61-48F338DA11ED}" sibTransId="{5392D3EF-2251-4F65-B103-C42EFAA10BCE}"/>
    <dgm:cxn modelId="{753B118F-B3B1-4227-A33C-5CC209005B79}" type="presOf" srcId="{D0A06D49-BA98-4FE0-A5D2-55B830D72ABD}" destId="{AD42AB72-988C-4BDF-BD34-293995CC18BC}" srcOrd="0" destOrd="0" presId="urn:microsoft.com/office/officeart/2005/8/layout/radial5"/>
    <dgm:cxn modelId="{92F62565-EA10-456C-83DF-6BBA2032675A}" type="presOf" srcId="{B7766718-5349-4C13-9EE5-C7F66A45484B}" destId="{E87D9666-5390-4B88-B698-3647385E0683}" srcOrd="0" destOrd="0" presId="urn:microsoft.com/office/officeart/2005/8/layout/radial5"/>
    <dgm:cxn modelId="{9CD9A4CE-B14B-413C-A563-6ADF97ACF64A}" type="presOf" srcId="{05EEDF8C-60E3-45F0-A3D4-AAE788425C26}" destId="{B1A3AD67-348C-4406-8958-CC1E5DC8F8AC}" srcOrd="1" destOrd="0" presId="urn:microsoft.com/office/officeart/2005/8/layout/radial5"/>
    <dgm:cxn modelId="{9857F441-7172-453E-BB59-FFB60284BD98}" type="presOf" srcId="{62024849-935C-462D-8FDD-FC77CE0A9F3F}" destId="{05D044D6-DE96-4ED2-8617-E1B8CDCA9935}" srcOrd="0" destOrd="0" presId="urn:microsoft.com/office/officeart/2005/8/layout/radial5"/>
    <dgm:cxn modelId="{7F194E97-561B-45D9-B4F0-F2F261C3D65D}" srcId="{88F801BF-064A-4D1D-ACF8-6989F410721B}" destId="{880AD07E-03EF-4035-8573-C67990551781}" srcOrd="0" destOrd="0" parTransId="{62024849-935C-462D-8FDD-FC77CE0A9F3F}" sibTransId="{51C7111A-6645-414A-9EA9-521626C83474}"/>
    <dgm:cxn modelId="{F99C4158-9594-4D1F-9A60-FE5ED83E1634}" type="presOf" srcId="{B3D4E710-4485-4EDF-A636-ED934CC2BAFA}" destId="{703777A7-F4C3-4C41-BC75-2E837DF74BA6}" srcOrd="1" destOrd="0" presId="urn:microsoft.com/office/officeart/2005/8/layout/radial5"/>
    <dgm:cxn modelId="{336C1C38-A2A9-4941-8E40-7609B03E0FFB}" type="presOf" srcId="{49693842-3B3A-49F1-AA61-48F338DA11ED}" destId="{47784679-92D9-469B-B575-E2FA3DB4E982}" srcOrd="1" destOrd="0" presId="urn:microsoft.com/office/officeart/2005/8/layout/radial5"/>
    <dgm:cxn modelId="{9E86A22F-4D20-4FF9-BF1D-6CD163CA5CFD}" type="presOf" srcId="{8AB7D738-9AB8-4359-B444-C1D56A24B32C}" destId="{6CDB663E-97BB-4B45-8D53-B8D40EE6D220}" srcOrd="0" destOrd="0" presId="urn:microsoft.com/office/officeart/2005/8/layout/radial5"/>
    <dgm:cxn modelId="{7F173DEE-4BD8-4838-979F-08BB424AC33C}" type="presOf" srcId="{22C5A9D1-4225-4F55-937A-8BBB29FD39A2}" destId="{97857461-F1B4-4382-B892-0D44565F1A7D}" srcOrd="0" destOrd="0" presId="urn:microsoft.com/office/officeart/2005/8/layout/radial5"/>
    <dgm:cxn modelId="{7B88CD1C-CEBB-48B0-B2FD-675C45A2C201}" type="presParOf" srcId="{1E0575A2-7F05-48FE-B0B6-E3D57610631D}" destId="{924FF622-7FDF-4D2D-9A7F-39B00F015555}" srcOrd="0" destOrd="0" presId="urn:microsoft.com/office/officeart/2005/8/layout/radial5"/>
    <dgm:cxn modelId="{0182E85D-4DBC-40A3-872F-D5B2353234A1}" type="presParOf" srcId="{1E0575A2-7F05-48FE-B0B6-E3D57610631D}" destId="{05D044D6-DE96-4ED2-8617-E1B8CDCA9935}" srcOrd="1" destOrd="0" presId="urn:microsoft.com/office/officeart/2005/8/layout/radial5"/>
    <dgm:cxn modelId="{3EE50F24-43FA-45FD-985C-F6332EEECF6F}" type="presParOf" srcId="{05D044D6-DE96-4ED2-8617-E1B8CDCA9935}" destId="{2099C3C0-FCDA-4F71-B093-E510683ADC58}" srcOrd="0" destOrd="0" presId="urn:microsoft.com/office/officeart/2005/8/layout/radial5"/>
    <dgm:cxn modelId="{C16BEEF1-B115-4E14-9821-7185779B18DD}" type="presParOf" srcId="{1E0575A2-7F05-48FE-B0B6-E3D57610631D}" destId="{0660F0F1-F2D1-4ABB-BED6-A04DA97DF885}" srcOrd="2" destOrd="0" presId="urn:microsoft.com/office/officeart/2005/8/layout/radial5"/>
    <dgm:cxn modelId="{0EA42C0E-2F44-42AE-97B5-F9E9CAF97AB8}" type="presParOf" srcId="{1E0575A2-7F05-48FE-B0B6-E3D57610631D}" destId="{F45826DE-CE3B-4546-B10B-9F38925A7145}" srcOrd="3" destOrd="0" presId="urn:microsoft.com/office/officeart/2005/8/layout/radial5"/>
    <dgm:cxn modelId="{C5EAEFE3-DE8C-43B1-B2EA-0B2325373A23}" type="presParOf" srcId="{F45826DE-CE3B-4546-B10B-9F38925A7145}" destId="{91BA578B-12DE-40EF-99BB-D1218F7E7EAF}" srcOrd="0" destOrd="0" presId="urn:microsoft.com/office/officeart/2005/8/layout/radial5"/>
    <dgm:cxn modelId="{64D818B9-9CE7-48BB-895D-BECF6F12236C}" type="presParOf" srcId="{1E0575A2-7F05-48FE-B0B6-E3D57610631D}" destId="{AD42AB72-988C-4BDF-BD34-293995CC18BC}" srcOrd="4" destOrd="0" presId="urn:microsoft.com/office/officeart/2005/8/layout/radial5"/>
    <dgm:cxn modelId="{01F06555-03F5-4B7E-8978-EB666DDA39D6}" type="presParOf" srcId="{1E0575A2-7F05-48FE-B0B6-E3D57610631D}" destId="{F8F08EE2-82CF-4268-B8B2-9FA37B12E859}" srcOrd="5" destOrd="0" presId="urn:microsoft.com/office/officeart/2005/8/layout/radial5"/>
    <dgm:cxn modelId="{0B88EF36-8050-4103-9455-F55FECA0C9AE}" type="presParOf" srcId="{F8F08EE2-82CF-4268-B8B2-9FA37B12E859}" destId="{D4ACEFEF-80B0-4DE7-B4A0-C2A4F5B3959D}" srcOrd="0" destOrd="0" presId="urn:microsoft.com/office/officeart/2005/8/layout/radial5"/>
    <dgm:cxn modelId="{53DB2615-563B-4E3B-A88F-F9CF726325ED}" type="presParOf" srcId="{1E0575A2-7F05-48FE-B0B6-E3D57610631D}" destId="{E87D9666-5390-4B88-B698-3647385E0683}" srcOrd="6" destOrd="0" presId="urn:microsoft.com/office/officeart/2005/8/layout/radial5"/>
    <dgm:cxn modelId="{05460434-4199-42FB-A9C0-374693ACCAC4}" type="presParOf" srcId="{1E0575A2-7F05-48FE-B0B6-E3D57610631D}" destId="{8D23A97E-D5A2-48C0-B68E-30F9AD133579}" srcOrd="7" destOrd="0" presId="urn:microsoft.com/office/officeart/2005/8/layout/radial5"/>
    <dgm:cxn modelId="{82F4E312-781A-45CF-A8F0-4A5F905078A2}" type="presParOf" srcId="{8D23A97E-D5A2-48C0-B68E-30F9AD133579}" destId="{703777A7-F4C3-4C41-BC75-2E837DF74BA6}" srcOrd="0" destOrd="0" presId="urn:microsoft.com/office/officeart/2005/8/layout/radial5"/>
    <dgm:cxn modelId="{995D3240-5F3F-45B3-A0AB-345932783114}" type="presParOf" srcId="{1E0575A2-7F05-48FE-B0B6-E3D57610631D}" destId="{6CDB663E-97BB-4B45-8D53-B8D40EE6D220}" srcOrd="8" destOrd="0" presId="urn:microsoft.com/office/officeart/2005/8/layout/radial5"/>
    <dgm:cxn modelId="{E398B105-B87C-4B00-A411-60AEA80B378C}" type="presParOf" srcId="{1E0575A2-7F05-48FE-B0B6-E3D57610631D}" destId="{5FCE4954-9A6E-404C-8FAA-821D864CE459}" srcOrd="9" destOrd="0" presId="urn:microsoft.com/office/officeart/2005/8/layout/radial5"/>
    <dgm:cxn modelId="{873F9591-D015-4142-9670-D1B60EF82984}" type="presParOf" srcId="{5FCE4954-9A6E-404C-8FAA-821D864CE459}" destId="{47784679-92D9-469B-B575-E2FA3DB4E982}" srcOrd="0" destOrd="0" presId="urn:microsoft.com/office/officeart/2005/8/layout/radial5"/>
    <dgm:cxn modelId="{13DE0C20-8EC5-4CD4-B34C-BEBDBFE4B0F2}" type="presParOf" srcId="{1E0575A2-7F05-48FE-B0B6-E3D57610631D}" destId="{97857461-F1B4-4382-B892-0D44565F1A7D}" srcOrd="10" destOrd="0" presId="urn:microsoft.com/office/officeart/2005/8/layout/radial5"/>
    <dgm:cxn modelId="{67532E13-1D61-48CF-AFBF-B785C4C33366}" type="presParOf" srcId="{1E0575A2-7F05-48FE-B0B6-E3D57610631D}" destId="{3FCE9460-4110-4515-B474-8A26130018C1}" srcOrd="11" destOrd="0" presId="urn:microsoft.com/office/officeart/2005/8/layout/radial5"/>
    <dgm:cxn modelId="{26D72E7C-C109-4A7F-A72E-03FCB9485091}" type="presParOf" srcId="{3FCE9460-4110-4515-B474-8A26130018C1}" destId="{B1A3AD67-348C-4406-8958-CC1E5DC8F8AC}" srcOrd="0" destOrd="0" presId="urn:microsoft.com/office/officeart/2005/8/layout/radial5"/>
    <dgm:cxn modelId="{C18F6B42-A9C6-4E3F-9599-40D19BC1DC5A}" type="presParOf" srcId="{1E0575A2-7F05-48FE-B0B6-E3D57610631D}" destId="{7460138A-03F3-4FCA-ABD9-8B03F2509C2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8465A8-C3EE-44FC-A7B7-130D55803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D51136D-D484-47FF-ACD2-19E23F67435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értékelés dimenziói:</a:t>
          </a:r>
        </a:p>
      </dgm:t>
    </dgm:pt>
    <dgm:pt modelId="{1D179321-AC11-423F-8CC9-CE4DC8AA5E3E}" type="parTrans" cxnId="{967973FE-8232-474C-9B62-A19BAB6A5BE4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AE1CA0-62DF-4826-8090-E6993BAC4F73}" type="sibTrans" cxnId="{967973FE-8232-474C-9B62-A19BAB6A5BE4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29E39-D79E-40C1-8D0E-A664E5C2F3C4}">
      <dgm:prSet/>
      <dgm:spPr/>
      <dgm:t>
        <a:bodyPr/>
        <a:lstStyle/>
        <a:p>
          <a:pPr rtl="0"/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önértékelés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578F32-899B-48A4-BF02-EC1BE7B1B0AD}" type="parTrans" cxnId="{821CC5A0-10C1-4AC5-8E14-721D5CED83BD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EF3FC3-4CB2-4C1B-B612-B65D93AE04BC}" type="sibTrans" cxnId="{821CC5A0-10C1-4AC5-8E14-721D5CED83BD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E4702-EC2B-4283-9F6A-D9F9DC76AC15}">
      <dgm:prSet/>
      <dgm:spPr/>
      <dgm:t>
        <a:bodyPr/>
        <a:lstStyle/>
        <a:p>
          <a:pPr rtl="0"/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gazdasági és a szakmai helyettessel folytatott együttműködés értékelése 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58679-71B0-4AFA-9016-9DC6C8332E03}" type="parTrans" cxnId="{CDD19A4C-763F-4123-9C5C-538695023F60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C1877-491E-4459-9B42-8705D2C5EE02}" type="sibTrans" cxnId="{CDD19A4C-763F-4123-9C5C-538695023F60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AB5B2B-090B-445A-9504-57EC49D39A9A}">
      <dgm:prSet/>
      <dgm:spPr/>
      <dgm:t>
        <a:bodyPr/>
        <a:lstStyle/>
        <a:p>
          <a:pPr rtl="0"/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KK értékelés (középirányítói értékelés)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5B9DB7-E129-46B5-9A12-2D82F89BF099}" type="parTrans" cxnId="{04253C46-97F6-43CD-B80B-DE252D295E6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320CD1-008D-4862-8D5F-B7A799478685}" type="sibTrans" cxnId="{04253C46-97F6-43CD-B80B-DE252D295E6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DA13B-C1F0-44E0-95BA-3B2CFCAC3B0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hu-H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az értékelés során használt dokumentumok:</a:t>
          </a:r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D1BC0F-41D9-4777-88CC-75311F694683}" type="parTrans" cxnId="{DD0D2BB5-6ABA-488E-9F20-510A7703853B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A5E072-986A-4809-A552-86DFDCB65C67}" type="sibTrans" cxnId="{DD0D2BB5-6ABA-488E-9F20-510A7703853B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4E85A-E0AE-42EC-B9D9-30E046C56656}">
      <dgm:prSet/>
      <dgm:spPr/>
      <dgm:t>
        <a:bodyPr/>
        <a:lstStyle/>
        <a:p>
          <a:pPr rtl="0"/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TK igazgatók és a helyettesek értékelése (rövid 1-2 oldalas önértékelés)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B57DF9-6A7C-41CD-8464-11177906E2B3}" type="parTrans" cxnId="{B8413D95-8A7A-4077-BA6C-35B24649F50D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A927E-0702-4F19-9E98-511EACE01895}" type="sibTrans" cxnId="{B8413D95-8A7A-4077-BA6C-35B24649F50D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9ECDAE-8C85-4A16-9FAE-9827AFE5D77A}">
      <dgm:prSet/>
      <dgm:spPr/>
      <dgm:t>
        <a:bodyPr/>
        <a:lstStyle/>
        <a:p>
          <a:pPr rtl="0"/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KK értékelése (írásbeli értékelés)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88BC7-EACD-4B36-AC67-DC76CD37675B}" type="parTrans" cxnId="{430251E9-3BC3-4FD7-B867-83486FCD4DF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588C82-784B-46A5-85EB-7DD2D1C94C1C}" type="sibTrans" cxnId="{430251E9-3BC3-4FD7-B867-83486FCD4DF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80C54-7186-4833-867C-9C382AB1AAB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hu-H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értékelési eljárás:</a:t>
          </a:r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93E37-3EC6-444B-A539-A5D3753B6FFA}" type="parTrans" cxnId="{89778C9C-5E34-4796-85E4-464AFB98761F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DD3D8-3891-48C9-886E-EB4B2CFF151E}" type="sibTrans" cxnId="{89778C9C-5E34-4796-85E4-464AFB98761F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9B3716-89B1-4A2E-9EA0-F24130B1134D}">
      <dgm:prSet/>
      <dgm:spPr/>
      <dgm:t>
        <a:bodyPr/>
        <a:lstStyle/>
        <a:p>
          <a:pPr rtl="0"/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TK igazgatók önértékeléseit 2017. 06.26. napjáig kellett elkészíteniük, amely dokumentumokat a helyettesek együttműködésre vonatkozó részeivel 07.10-ig dolgozza fel a KK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5FE58-2BCD-4E17-B4D3-6606E59E829A}" type="parTrans" cxnId="{7891D9C3-8320-4E9B-B911-F8174EE12228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C22CF-7DDF-4710-AC3D-D1C3BF645A5E}" type="sibTrans" cxnId="{7891D9C3-8320-4E9B-B911-F8174EE12228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FB29FF-B621-4892-A2D3-D2B833BE722B}">
      <dgm:prSet/>
      <dgm:spPr/>
      <dgm:t>
        <a:bodyPr/>
        <a:lstStyle/>
        <a:p>
          <a:pPr rtl="0"/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TK igazgatók személyes értékelései 2017. 07.10.-08.10. napja között lenne (az értékeléseket a helyszínen írásban is megkapják)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66AB00-38A8-4AA3-887E-8F714F0AFB94}" type="parTrans" cxnId="{7AAEC7A6-BD9D-45B1-B989-1C2F9EBA5372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761480-7345-4BD7-8633-F295031EA202}" type="sibTrans" cxnId="{7AAEC7A6-BD9D-45B1-B989-1C2F9EBA5372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9790B-FB42-4A08-BC44-8910DD189799}">
      <dgm:prSet/>
      <dgm:spPr/>
      <dgm:t>
        <a:bodyPr/>
        <a:lstStyle/>
        <a:p>
          <a:pPr rtl="0"/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Tankerületi Központ Fejlesztési Terveinek megvalósításának nyomon követése (később)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F4E70-C823-40B3-9BE3-DBF65410BC76}" type="parTrans" cxnId="{3FC6239A-8FEC-4E18-B2E2-409327FD6B11}">
      <dgm:prSet/>
      <dgm:spPr/>
      <dgm:t>
        <a:bodyPr/>
        <a:lstStyle/>
        <a:p>
          <a:endParaRPr lang="hu-HU"/>
        </a:p>
      </dgm:t>
    </dgm:pt>
    <dgm:pt modelId="{8BA27376-79CD-4F8E-A40C-921104A7736A}" type="sibTrans" cxnId="{3FC6239A-8FEC-4E18-B2E2-409327FD6B11}">
      <dgm:prSet/>
      <dgm:spPr/>
      <dgm:t>
        <a:bodyPr/>
        <a:lstStyle/>
        <a:p>
          <a:endParaRPr lang="hu-HU"/>
        </a:p>
      </dgm:t>
    </dgm:pt>
    <dgm:pt modelId="{5227DF05-E0AC-403C-B94E-A4BA39FEDB55}" type="pres">
      <dgm:prSet presAssocID="{C88465A8-C3EE-44FC-A7B7-130D558038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EA5C7B9-2CD6-421A-B600-A3D011DBC394}" type="pres">
      <dgm:prSet presAssocID="{BD51136D-D484-47FF-ACD2-19E23F67435B}" presName="parentText" presStyleLbl="node1" presStyleIdx="0" presStyleCnt="3" custLinFactNeighborY="-209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C2274A-080A-4698-A056-F734C3BE0B24}" type="pres">
      <dgm:prSet presAssocID="{BD51136D-D484-47FF-ACD2-19E23F67435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293707-CDA3-450E-BD6C-F13743BA9E5F}" type="pres">
      <dgm:prSet presAssocID="{954DA13B-C1F0-44E0-95BA-3B2CFCAC3B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D1E6855-2A76-4667-888E-54406D715FB4}" type="pres">
      <dgm:prSet presAssocID="{954DA13B-C1F0-44E0-95BA-3B2CFCAC3B0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D3403E-9EA8-4579-9240-8401E192ABD0}" type="pres">
      <dgm:prSet presAssocID="{0DE80C54-7186-4833-867C-9C382AB1AAB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98770AE-CAC5-4D34-B044-2B56C494B2E6}" type="pres">
      <dgm:prSet presAssocID="{0DE80C54-7186-4833-867C-9C382AB1AAB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756092E-BCE6-4184-8912-BC0907A7EBFB}" type="presOf" srcId="{389B3716-89B1-4A2E-9EA0-F24130B1134D}" destId="{798770AE-CAC5-4D34-B044-2B56C494B2E6}" srcOrd="0" destOrd="0" presId="urn:microsoft.com/office/officeart/2005/8/layout/vList2"/>
    <dgm:cxn modelId="{BB3F9E4C-B6F2-4C8B-80F2-D7C653238BF2}" type="presOf" srcId="{F90E4702-EC2B-4283-9F6A-D9F9DC76AC15}" destId="{F5C2274A-080A-4698-A056-F734C3BE0B24}" srcOrd="0" destOrd="1" presId="urn:microsoft.com/office/officeart/2005/8/layout/vList2"/>
    <dgm:cxn modelId="{04253C46-97F6-43CD-B80B-DE252D295E6C}" srcId="{BD51136D-D484-47FF-ACD2-19E23F67435B}" destId="{F7AB5B2B-090B-445A-9504-57EC49D39A9A}" srcOrd="2" destOrd="0" parTransId="{5A5B9DB7-E129-46B5-9A12-2D82F89BF099}" sibTransId="{41320CD1-008D-4862-8D5F-B7A799478685}"/>
    <dgm:cxn modelId="{7891D9C3-8320-4E9B-B911-F8174EE12228}" srcId="{0DE80C54-7186-4833-867C-9C382AB1AAB6}" destId="{389B3716-89B1-4A2E-9EA0-F24130B1134D}" srcOrd="0" destOrd="0" parTransId="{0EA5FE58-2BCD-4E17-B4D3-6606E59E829A}" sibTransId="{FD2C22CF-7DDF-4710-AC3D-D1C3BF645A5E}"/>
    <dgm:cxn modelId="{CDD19A4C-763F-4123-9C5C-538695023F60}" srcId="{BD51136D-D484-47FF-ACD2-19E23F67435B}" destId="{F90E4702-EC2B-4283-9F6A-D9F9DC76AC15}" srcOrd="1" destOrd="0" parTransId="{B9D58679-71B0-4AFA-9016-9DC6C8332E03}" sibTransId="{EE2C1877-491E-4459-9B42-8705D2C5EE02}"/>
    <dgm:cxn modelId="{13120B34-8B31-41F4-9762-0DA5D3EA3829}" type="presOf" srcId="{954DA13B-C1F0-44E0-95BA-3B2CFCAC3B01}" destId="{23293707-CDA3-450E-BD6C-F13743BA9E5F}" srcOrd="0" destOrd="0" presId="urn:microsoft.com/office/officeart/2005/8/layout/vList2"/>
    <dgm:cxn modelId="{27A5244B-68B1-4CA6-A7E5-C7D0D2868F2E}" type="presOf" srcId="{1B9ECDAE-8C85-4A16-9FAE-9827AFE5D77A}" destId="{1D1E6855-2A76-4667-888E-54406D715FB4}" srcOrd="0" destOrd="1" presId="urn:microsoft.com/office/officeart/2005/8/layout/vList2"/>
    <dgm:cxn modelId="{2914DF04-4D6E-431D-93BE-3CB312F8EEA0}" type="presOf" srcId="{0DE80C54-7186-4833-867C-9C382AB1AAB6}" destId="{A6D3403E-9EA8-4579-9240-8401E192ABD0}" srcOrd="0" destOrd="0" presId="urn:microsoft.com/office/officeart/2005/8/layout/vList2"/>
    <dgm:cxn modelId="{430251E9-3BC3-4FD7-B867-83486FCD4DFC}" srcId="{954DA13B-C1F0-44E0-95BA-3B2CFCAC3B01}" destId="{1B9ECDAE-8C85-4A16-9FAE-9827AFE5D77A}" srcOrd="1" destOrd="0" parTransId="{25388BC7-EACD-4B36-AC67-DC76CD37675B}" sibTransId="{5F588C82-784B-46A5-85EB-7DD2D1C94C1C}"/>
    <dgm:cxn modelId="{087CDE49-FFB2-4100-A3CD-EF6FAAD56455}" type="presOf" srcId="{F7AB5B2B-090B-445A-9504-57EC49D39A9A}" destId="{F5C2274A-080A-4698-A056-F734C3BE0B24}" srcOrd="0" destOrd="2" presId="urn:microsoft.com/office/officeart/2005/8/layout/vList2"/>
    <dgm:cxn modelId="{7C1AED24-3A98-4BDE-8BE1-FBE85CBE806D}" type="presOf" srcId="{F1FB29FF-B621-4892-A2D3-D2B833BE722B}" destId="{798770AE-CAC5-4D34-B044-2B56C494B2E6}" srcOrd="0" destOrd="1" presId="urn:microsoft.com/office/officeart/2005/8/layout/vList2"/>
    <dgm:cxn modelId="{7AAEC7A6-BD9D-45B1-B989-1C2F9EBA5372}" srcId="{0DE80C54-7186-4833-867C-9C382AB1AAB6}" destId="{F1FB29FF-B621-4892-A2D3-D2B833BE722B}" srcOrd="1" destOrd="0" parTransId="{D066AB00-38A8-4AA3-887E-8F714F0AFB94}" sibTransId="{18761480-7345-4BD7-8633-F295031EA202}"/>
    <dgm:cxn modelId="{89778C9C-5E34-4796-85E4-464AFB98761F}" srcId="{C88465A8-C3EE-44FC-A7B7-130D558038E0}" destId="{0DE80C54-7186-4833-867C-9C382AB1AAB6}" srcOrd="2" destOrd="0" parTransId="{E7793E37-3EC6-444B-A539-A5D3753B6FFA}" sibTransId="{DFDDD3D8-3891-48C9-886E-EB4B2CFF151E}"/>
    <dgm:cxn modelId="{8D30249B-4AA0-441D-8EEC-34A4FCC503DC}" type="presOf" srcId="{23B29E39-D79E-40C1-8D0E-A664E5C2F3C4}" destId="{F5C2274A-080A-4698-A056-F734C3BE0B24}" srcOrd="0" destOrd="0" presId="urn:microsoft.com/office/officeart/2005/8/layout/vList2"/>
    <dgm:cxn modelId="{8E1DC190-73D7-40DA-862C-863E0AEEE188}" type="presOf" srcId="{7934E85A-E0AE-42EC-B9D9-30E046C56656}" destId="{1D1E6855-2A76-4667-888E-54406D715FB4}" srcOrd="0" destOrd="0" presId="urn:microsoft.com/office/officeart/2005/8/layout/vList2"/>
    <dgm:cxn modelId="{ADF1C6D3-167A-4DA7-BFBB-F6415AEFAE1E}" type="presOf" srcId="{BD51136D-D484-47FF-ACD2-19E23F67435B}" destId="{9EA5C7B9-2CD6-421A-B600-A3D011DBC394}" srcOrd="0" destOrd="0" presId="urn:microsoft.com/office/officeart/2005/8/layout/vList2"/>
    <dgm:cxn modelId="{3FC6239A-8FEC-4E18-B2E2-409327FD6B11}" srcId="{BD51136D-D484-47FF-ACD2-19E23F67435B}" destId="{F8E9790B-FB42-4A08-BC44-8910DD189799}" srcOrd="3" destOrd="0" parTransId="{C19F4E70-C823-40B3-9BE3-DBF65410BC76}" sibTransId="{8BA27376-79CD-4F8E-A40C-921104A7736A}"/>
    <dgm:cxn modelId="{DD0D2BB5-6ABA-488E-9F20-510A7703853B}" srcId="{C88465A8-C3EE-44FC-A7B7-130D558038E0}" destId="{954DA13B-C1F0-44E0-95BA-3B2CFCAC3B01}" srcOrd="1" destOrd="0" parTransId="{31D1BC0F-41D9-4777-88CC-75311F694683}" sibTransId="{87A5E072-986A-4809-A552-86DFDCB65C67}"/>
    <dgm:cxn modelId="{B8413D95-8A7A-4077-BA6C-35B24649F50D}" srcId="{954DA13B-C1F0-44E0-95BA-3B2CFCAC3B01}" destId="{7934E85A-E0AE-42EC-B9D9-30E046C56656}" srcOrd="0" destOrd="0" parTransId="{0CB57DF9-6A7C-41CD-8464-11177906E2B3}" sibTransId="{062A927E-0702-4F19-9E98-511EACE01895}"/>
    <dgm:cxn modelId="{844E82DD-B09C-4E78-84F5-2BB24D6903AF}" type="presOf" srcId="{C88465A8-C3EE-44FC-A7B7-130D558038E0}" destId="{5227DF05-E0AC-403C-B94E-A4BA39FEDB55}" srcOrd="0" destOrd="0" presId="urn:microsoft.com/office/officeart/2005/8/layout/vList2"/>
    <dgm:cxn modelId="{967973FE-8232-474C-9B62-A19BAB6A5BE4}" srcId="{C88465A8-C3EE-44FC-A7B7-130D558038E0}" destId="{BD51136D-D484-47FF-ACD2-19E23F67435B}" srcOrd="0" destOrd="0" parTransId="{1D179321-AC11-423F-8CC9-CE4DC8AA5E3E}" sibTransId="{E4AE1CA0-62DF-4826-8090-E6993BAC4F73}"/>
    <dgm:cxn modelId="{821CC5A0-10C1-4AC5-8E14-721D5CED83BD}" srcId="{BD51136D-D484-47FF-ACD2-19E23F67435B}" destId="{23B29E39-D79E-40C1-8D0E-A664E5C2F3C4}" srcOrd="0" destOrd="0" parTransId="{63578F32-899B-48A4-BF02-EC1BE7B1B0AD}" sibTransId="{43EF3FC3-4CB2-4C1B-B612-B65D93AE04BC}"/>
    <dgm:cxn modelId="{0D7011E5-A86F-4929-8AE6-02A0C7516771}" type="presOf" srcId="{F8E9790B-FB42-4A08-BC44-8910DD189799}" destId="{F5C2274A-080A-4698-A056-F734C3BE0B24}" srcOrd="0" destOrd="3" presId="urn:microsoft.com/office/officeart/2005/8/layout/vList2"/>
    <dgm:cxn modelId="{9CEE5595-A25D-4AE9-9C31-8C25BB763080}" type="presParOf" srcId="{5227DF05-E0AC-403C-B94E-A4BA39FEDB55}" destId="{9EA5C7B9-2CD6-421A-B600-A3D011DBC394}" srcOrd="0" destOrd="0" presId="urn:microsoft.com/office/officeart/2005/8/layout/vList2"/>
    <dgm:cxn modelId="{1AD833CA-373A-411B-AF8F-A383373F6493}" type="presParOf" srcId="{5227DF05-E0AC-403C-B94E-A4BA39FEDB55}" destId="{F5C2274A-080A-4698-A056-F734C3BE0B24}" srcOrd="1" destOrd="0" presId="urn:microsoft.com/office/officeart/2005/8/layout/vList2"/>
    <dgm:cxn modelId="{18831768-1B59-46A1-8880-574A25C4EFE4}" type="presParOf" srcId="{5227DF05-E0AC-403C-B94E-A4BA39FEDB55}" destId="{23293707-CDA3-450E-BD6C-F13743BA9E5F}" srcOrd="2" destOrd="0" presId="urn:microsoft.com/office/officeart/2005/8/layout/vList2"/>
    <dgm:cxn modelId="{5E93545D-9D0F-4B53-9615-BD4742BE75F8}" type="presParOf" srcId="{5227DF05-E0AC-403C-B94E-A4BA39FEDB55}" destId="{1D1E6855-2A76-4667-888E-54406D715FB4}" srcOrd="3" destOrd="0" presId="urn:microsoft.com/office/officeart/2005/8/layout/vList2"/>
    <dgm:cxn modelId="{8869E0C1-02CC-4E45-957E-7F2EF30EECFA}" type="presParOf" srcId="{5227DF05-E0AC-403C-B94E-A4BA39FEDB55}" destId="{A6D3403E-9EA8-4579-9240-8401E192ABD0}" srcOrd="4" destOrd="0" presId="urn:microsoft.com/office/officeart/2005/8/layout/vList2"/>
    <dgm:cxn modelId="{7245A687-F6F2-48DC-B43B-5719D13ACCA4}" type="presParOf" srcId="{5227DF05-E0AC-403C-B94E-A4BA39FEDB55}" destId="{798770AE-CAC5-4D34-B044-2B56C494B2E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8243F0-850C-4E96-95BB-B43A69B5FDC8}">
      <dsp:nvSpPr>
        <dsp:cNvPr id="0" name=""/>
        <dsp:cNvSpPr/>
      </dsp:nvSpPr>
      <dsp:spPr>
        <a:xfrm>
          <a:off x="0" y="532652"/>
          <a:ext cx="2937420" cy="1174968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2016. I. félév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198 TK</a:t>
          </a:r>
        </a:p>
      </dsp:txBody>
      <dsp:txXfrm>
        <a:off x="0" y="532652"/>
        <a:ext cx="2937420" cy="1174968"/>
      </dsp:txXfrm>
    </dsp:sp>
    <dsp:sp modelId="{627B3C86-1C87-4745-97C9-9A7DE76C3563}">
      <dsp:nvSpPr>
        <dsp:cNvPr id="0" name=""/>
        <dsp:cNvSpPr/>
      </dsp:nvSpPr>
      <dsp:spPr>
        <a:xfrm>
          <a:off x="2458617" y="532652"/>
          <a:ext cx="2937420" cy="1174968"/>
        </a:xfrm>
        <a:prstGeom prst="chevron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2016. II félév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198</a:t>
          </a:r>
          <a:r>
            <a:rPr lang="hu-H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anose="05000000000000000000" pitchFamily="2" charset="2"/>
            </a:rPr>
            <a:t>58 TK</a:t>
          </a:r>
        </a:p>
      </dsp:txBody>
      <dsp:txXfrm>
        <a:off x="2458617" y="532652"/>
        <a:ext cx="2937420" cy="1174968"/>
      </dsp:txXfrm>
    </dsp:sp>
    <dsp:sp modelId="{1E10AA5E-A7EC-4639-9793-DAA7C788FDC0}">
      <dsp:nvSpPr>
        <dsp:cNvPr id="0" name=""/>
        <dsp:cNvSpPr/>
      </dsp:nvSpPr>
      <dsp:spPr>
        <a:xfrm>
          <a:off x="4978901" y="532652"/>
          <a:ext cx="2937420" cy="1174968"/>
        </a:xfrm>
        <a:prstGeom prst="chevron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59 TK + 1 középirányító</a:t>
          </a:r>
          <a:endParaRPr lang="hu-HU" sz="20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78901" y="532652"/>
        <a:ext cx="2937420" cy="11749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BCA070-D9ED-4EE4-AADD-6196ABB515D6}">
      <dsp:nvSpPr>
        <dsp:cNvPr id="0" name=""/>
        <dsp:cNvSpPr/>
      </dsp:nvSpPr>
      <dsp:spPr>
        <a:xfrm>
          <a:off x="6476" y="0"/>
          <a:ext cx="1935665" cy="396044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Központosított gazdálkodás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-Likviditási problémák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-Növekvő adósság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-Módosuló jogszabályi környezet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-Költségvetési konszolidáció</a:t>
          </a:r>
          <a:endParaRPr lang="hu-H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76" y="0"/>
        <a:ext cx="1935665" cy="3960440"/>
      </dsp:txXfrm>
    </dsp:sp>
    <dsp:sp modelId="{32B19A7D-6CEA-4618-9807-EF16494AC92C}">
      <dsp:nvSpPr>
        <dsp:cNvPr id="0" name=""/>
        <dsp:cNvSpPr/>
      </dsp:nvSpPr>
      <dsp:spPr>
        <a:xfrm>
          <a:off x="2140682" y="1740197"/>
          <a:ext cx="420907" cy="480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>
            <a:solidFill>
              <a:schemeClr val="tx1"/>
            </a:solidFill>
          </a:endParaRPr>
        </a:p>
      </dsp:txBody>
      <dsp:txXfrm>
        <a:off x="2140682" y="1740197"/>
        <a:ext cx="420907" cy="480044"/>
      </dsp:txXfrm>
    </dsp:sp>
    <dsp:sp modelId="{DC2DEF28-2D6E-4C42-A53C-1490F18D3A02}">
      <dsp:nvSpPr>
        <dsp:cNvPr id="0" name=""/>
        <dsp:cNvSpPr/>
      </dsp:nvSpPr>
      <dsp:spPr>
        <a:xfrm>
          <a:off x="2736306" y="0"/>
          <a:ext cx="1935665" cy="396044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-Tankerületi</a:t>
          </a: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rendszer átalakítása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-Keretgazdálkodás</a:t>
          </a: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bevezetése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-Szervezetfejlesztés</a:t>
          </a: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-Tartozásállomány</a:t>
          </a: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megszűntetése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2016. November 30.- 58 TK</a:t>
          </a:r>
          <a:endParaRPr lang="hu-HU" sz="14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36306" y="0"/>
        <a:ext cx="1935665" cy="3960440"/>
      </dsp:txXfrm>
    </dsp:sp>
    <dsp:sp modelId="{915D92BC-A12F-4F8D-8F6D-515555DC9449}">
      <dsp:nvSpPr>
        <dsp:cNvPr id="0" name=""/>
        <dsp:cNvSpPr/>
      </dsp:nvSpPr>
      <dsp:spPr>
        <a:xfrm>
          <a:off x="4860563" y="1740197"/>
          <a:ext cx="399814" cy="480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280340"/>
            <a:satOff val="-6007"/>
            <a:lumOff val="308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000" kern="1200">
            <a:solidFill>
              <a:schemeClr val="tx1"/>
            </a:solidFill>
          </a:endParaRPr>
        </a:p>
      </dsp:txBody>
      <dsp:txXfrm>
        <a:off x="4860563" y="1740197"/>
        <a:ext cx="399814" cy="480044"/>
      </dsp:txXfrm>
    </dsp:sp>
    <dsp:sp modelId="{7CE432A7-4D3C-47F7-BB1E-CB9DE07D65FF}">
      <dsp:nvSpPr>
        <dsp:cNvPr id="0" name=""/>
        <dsp:cNvSpPr/>
      </dsp:nvSpPr>
      <dsp:spPr>
        <a:xfrm>
          <a:off x="5426338" y="0"/>
          <a:ext cx="1935665" cy="396044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önkormányzati </a:t>
          </a:r>
          <a:r>
            <a:rPr lang="hu-HU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működtetésű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iskolák átvétele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-intézményi alapdokumentumok vizsgálata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tankerületi központi fejlesztési tervek készítése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-a Klebelsberg Központ és a tankerületi központok szabályzatrendszere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-a tankerületi igazgatók munkájának az értékelése</a:t>
          </a:r>
          <a:endParaRPr lang="hu-H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6338" y="0"/>
        <a:ext cx="1935665" cy="39604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95DD60-287D-45B8-AB65-8426C561F57B}">
      <dsp:nvSpPr>
        <dsp:cNvPr id="0" name=""/>
        <dsp:cNvSpPr/>
      </dsp:nvSpPr>
      <dsp:spPr>
        <a:xfrm>
          <a:off x="0" y="0"/>
          <a:ext cx="8928991" cy="804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Hatékony szakmai működés</a:t>
          </a:r>
          <a:endParaRPr lang="hu-H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8928991" cy="804959"/>
      </dsp:txXfrm>
    </dsp:sp>
    <dsp:sp modelId="{1F285B22-843E-4C0E-8434-1530315A8E7A}">
      <dsp:nvSpPr>
        <dsp:cNvPr id="0" name=""/>
        <dsp:cNvSpPr/>
      </dsp:nvSpPr>
      <dsp:spPr>
        <a:xfrm>
          <a:off x="0" y="969324"/>
          <a:ext cx="8928991" cy="804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Transzparencia</a:t>
          </a:r>
          <a:endParaRPr lang="hu-H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69324"/>
        <a:ext cx="8928991" cy="804959"/>
      </dsp:txXfrm>
    </dsp:sp>
    <dsp:sp modelId="{8FE19D85-CBD7-48E3-AAB1-C9305DD19264}">
      <dsp:nvSpPr>
        <dsp:cNvPr id="0" name=""/>
        <dsp:cNvSpPr/>
      </dsp:nvSpPr>
      <dsp:spPr>
        <a:xfrm>
          <a:off x="0" y="1931927"/>
          <a:ext cx="8928991" cy="804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Partneri</a:t>
          </a:r>
          <a:r>
            <a:rPr lang="hu-HU" sz="20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viszony az oktatásban érdekelt szereplőkkel</a:t>
          </a:r>
          <a:endParaRPr lang="hu-H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931927"/>
        <a:ext cx="8928991" cy="804959"/>
      </dsp:txXfrm>
    </dsp:sp>
    <dsp:sp modelId="{32560D3E-6235-4475-9A37-BC9BC86010EE}">
      <dsp:nvSpPr>
        <dsp:cNvPr id="0" name=""/>
        <dsp:cNvSpPr/>
      </dsp:nvSpPr>
      <dsp:spPr>
        <a:xfrm>
          <a:off x="0" y="2826923"/>
          <a:ext cx="8928991" cy="8049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Innováció – Kreativitás – Tehetséggondozás fenntartói ösztönzése</a:t>
          </a:r>
          <a:endParaRPr lang="hu-H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826923"/>
        <a:ext cx="8928991" cy="8049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D9C4DB-D5F3-41C4-9CA4-849FCAA4E073}">
      <dsp:nvSpPr>
        <dsp:cNvPr id="0" name=""/>
        <dsp:cNvSpPr/>
      </dsp:nvSpPr>
      <dsp:spPr>
        <a:xfrm>
          <a:off x="72011" y="315416"/>
          <a:ext cx="2309526" cy="230964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Alapelveknek megfelelő </a:t>
          </a:r>
          <a:r>
            <a:rPr lang="hu-H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szemlélet</a:t>
          </a: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működési struktúra kialakítása</a:t>
          </a:r>
          <a:endParaRPr lang="hu-H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11" y="315416"/>
        <a:ext cx="2309526" cy="2309642"/>
      </dsp:txXfrm>
    </dsp:sp>
    <dsp:sp modelId="{960AB18A-6A31-4FA1-9A06-9FAC10086EE6}">
      <dsp:nvSpPr>
        <dsp:cNvPr id="0" name=""/>
        <dsp:cNvSpPr/>
      </dsp:nvSpPr>
      <dsp:spPr>
        <a:xfrm>
          <a:off x="1199624" y="2087389"/>
          <a:ext cx="2309526" cy="230964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Szakmai segítségnyújtás</a:t>
          </a: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köznevelési intézmények részére</a:t>
          </a:r>
          <a:endParaRPr lang="hu-H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9624" y="2087389"/>
        <a:ext cx="2309526" cy="2309642"/>
      </dsp:txXfrm>
    </dsp:sp>
    <dsp:sp modelId="{6160CF51-28A9-4A67-85B0-D0BA829A92DA}">
      <dsp:nvSpPr>
        <dsp:cNvPr id="0" name=""/>
        <dsp:cNvSpPr/>
      </dsp:nvSpPr>
      <dsp:spPr>
        <a:xfrm>
          <a:off x="2448280" y="315416"/>
          <a:ext cx="2309526" cy="230964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Partnerség</a:t>
          </a: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helyi igényeket, szükségleteket figyelembe vevő döntések meghozatala</a:t>
          </a:r>
          <a:endParaRPr lang="hu-H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8280" y="315416"/>
        <a:ext cx="2309526" cy="2309642"/>
      </dsp:txXfrm>
    </dsp:sp>
    <dsp:sp modelId="{A1665C18-DF5A-45F6-A203-203672F476E0}">
      <dsp:nvSpPr>
        <dsp:cNvPr id="0" name=""/>
        <dsp:cNvSpPr/>
      </dsp:nvSpPr>
      <dsp:spPr>
        <a:xfrm>
          <a:off x="3598873" y="2087389"/>
          <a:ext cx="2309526" cy="230964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Teljes lefedettség biztosítása</a:t>
          </a: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az </a:t>
          </a:r>
          <a:r>
            <a:rPr lang="hu-H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oktatási szolgáltatások </a:t>
          </a: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terén</a:t>
          </a:r>
          <a:endParaRPr lang="hu-H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8873" y="2087389"/>
        <a:ext cx="2309526" cy="2309642"/>
      </dsp:txXfrm>
    </dsp:sp>
    <dsp:sp modelId="{2DF1191C-A1E8-4F9A-9BA2-6A68139D0E67}">
      <dsp:nvSpPr>
        <dsp:cNvPr id="0" name=""/>
        <dsp:cNvSpPr/>
      </dsp:nvSpPr>
      <dsp:spPr>
        <a:xfrm>
          <a:off x="4824527" y="315416"/>
          <a:ext cx="2309526" cy="230964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Jogszabályok </a:t>
          </a:r>
          <a:r>
            <a:rPr lang="hu-HU" sz="16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betartása</a:t>
          </a: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és betartatása</a:t>
          </a:r>
          <a:endParaRPr lang="hu-H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4527" y="315416"/>
        <a:ext cx="2309526" cy="2309642"/>
      </dsp:txXfrm>
    </dsp:sp>
    <dsp:sp modelId="{C1115485-FF5F-409A-AE70-628B10243AB4}">
      <dsp:nvSpPr>
        <dsp:cNvPr id="0" name=""/>
        <dsp:cNvSpPr/>
      </dsp:nvSpPr>
      <dsp:spPr>
        <a:xfrm>
          <a:off x="5998123" y="2087389"/>
          <a:ext cx="2309526" cy="230964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gyermekek érdekeinek védelme</a:t>
          </a:r>
          <a:r>
            <a:rPr lang="hu-H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ennek az elvnek a betartatása az intézményekkel is</a:t>
          </a:r>
          <a:endParaRPr lang="hu-H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98123" y="2087389"/>
        <a:ext cx="2309526" cy="230964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4C1CA4-7583-4014-A3B0-12AC920B66CE}">
      <dsp:nvSpPr>
        <dsp:cNvPr id="0" name=""/>
        <dsp:cNvSpPr/>
      </dsp:nvSpPr>
      <dsp:spPr>
        <a:xfrm>
          <a:off x="1716927" y="11674"/>
          <a:ext cx="5710144" cy="5710144"/>
        </a:xfrm>
        <a:prstGeom prst="circularArrow">
          <a:avLst>
            <a:gd name="adj1" fmla="val 5544"/>
            <a:gd name="adj2" fmla="val 330680"/>
            <a:gd name="adj3" fmla="val 14632545"/>
            <a:gd name="adj4" fmla="val 16883711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AC849-CDBB-4C86-8A1A-C41CD9C05ABA}">
      <dsp:nvSpPr>
        <dsp:cNvPr id="0" name=""/>
        <dsp:cNvSpPr/>
      </dsp:nvSpPr>
      <dsp:spPr>
        <a:xfrm>
          <a:off x="3757166" y="-57831"/>
          <a:ext cx="1629667" cy="10536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meghatározza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 tankerületi központok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gazdálkodás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ának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irányelveit</a:t>
          </a:r>
          <a:endParaRPr lang="hu-HU" sz="1400" b="1" u="sng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57166" y="-57831"/>
        <a:ext cx="1629667" cy="1053637"/>
      </dsp:txXfrm>
    </dsp:sp>
    <dsp:sp modelId="{920D3CF7-AB95-4524-8FF2-0D86BC1420BC}">
      <dsp:nvSpPr>
        <dsp:cNvPr id="0" name=""/>
        <dsp:cNvSpPr/>
      </dsp:nvSpPr>
      <dsp:spPr>
        <a:xfrm>
          <a:off x="5724127" y="923808"/>
          <a:ext cx="1629667" cy="8148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ellenőrzi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 tankerületi központok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gazdálkodását</a:t>
          </a:r>
          <a:endParaRPr lang="hu-HU" sz="1400" b="1" u="sng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24127" y="923808"/>
        <a:ext cx="1629667" cy="814833"/>
      </dsp:txXfrm>
    </dsp:sp>
    <dsp:sp modelId="{6015FCEB-98A0-40D3-AEB0-75A72EF0AFED}">
      <dsp:nvSpPr>
        <dsp:cNvPr id="0" name=""/>
        <dsp:cNvSpPr/>
      </dsp:nvSpPr>
      <dsp:spPr>
        <a:xfrm>
          <a:off x="6084166" y="2302369"/>
          <a:ext cx="1629667" cy="10820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gondoskodik a tankerületi központok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jogszerű működés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éről</a:t>
          </a:r>
          <a:endParaRPr lang="hu-H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84166" y="2302369"/>
        <a:ext cx="1629667" cy="1082009"/>
      </dsp:txXfrm>
    </dsp:sp>
    <dsp:sp modelId="{B0DFAE0A-9D56-4F4E-BF38-0482EBC29F5B}">
      <dsp:nvSpPr>
        <dsp:cNvPr id="0" name=""/>
        <dsp:cNvSpPr/>
      </dsp:nvSpPr>
      <dsp:spPr>
        <a:xfrm>
          <a:off x="5796136" y="3948126"/>
          <a:ext cx="1629667" cy="106120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működteti az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informatikai rendszerek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</a:t>
          </a:r>
          <a:endParaRPr lang="hu-H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6136" y="3948126"/>
        <a:ext cx="1629667" cy="1061207"/>
      </dsp:txXfrm>
    </dsp:sp>
    <dsp:sp modelId="{0BCC5F41-4DE9-4536-8592-82A45E10EF34}">
      <dsp:nvSpPr>
        <dsp:cNvPr id="0" name=""/>
        <dsp:cNvSpPr/>
      </dsp:nvSpPr>
      <dsp:spPr>
        <a:xfrm>
          <a:off x="3757166" y="4931629"/>
          <a:ext cx="1629667" cy="8148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koordinálja a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Klebelsberg Ösztöndíj Program</a:t>
          </a:r>
          <a:endParaRPr lang="hu-H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57166" y="4931629"/>
        <a:ext cx="1629667" cy="814833"/>
      </dsp:txXfrm>
    </dsp:sp>
    <dsp:sp modelId="{5C5FA387-EE4F-4D48-AE0B-BE73EFECA576}">
      <dsp:nvSpPr>
        <dsp:cNvPr id="0" name=""/>
        <dsp:cNvSpPr/>
      </dsp:nvSpPr>
      <dsp:spPr>
        <a:xfrm>
          <a:off x="1619666" y="3960439"/>
          <a:ext cx="1629667" cy="8148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irányítja a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kiemelt projektek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</a:t>
          </a:r>
          <a:endParaRPr lang="hu-H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9666" y="3960439"/>
        <a:ext cx="1629667" cy="814833"/>
      </dsp:txXfrm>
    </dsp:sp>
    <dsp:sp modelId="{97E672D3-25ED-4F61-9F10-C4D9B67FF4BD}">
      <dsp:nvSpPr>
        <dsp:cNvPr id="0" name=""/>
        <dsp:cNvSpPr/>
      </dsp:nvSpPr>
      <dsp:spPr>
        <a:xfrm>
          <a:off x="1043613" y="2435968"/>
          <a:ext cx="1629667" cy="8148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jóváhagyja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 tankerületi központok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fejlesztési terveit</a:t>
          </a:r>
          <a:endParaRPr lang="hu-HU" sz="1400" b="1" u="sng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3613" y="2435968"/>
        <a:ext cx="1629667" cy="814833"/>
      </dsp:txXfrm>
    </dsp:sp>
    <dsp:sp modelId="{F7F37A51-CD7A-46F7-86F6-B2504DAB8F79}">
      <dsp:nvSpPr>
        <dsp:cNvPr id="0" name=""/>
        <dsp:cNvSpPr/>
      </dsp:nvSpPr>
      <dsp:spPr>
        <a:xfrm>
          <a:off x="1619672" y="792090"/>
          <a:ext cx="1629667" cy="10782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biztosítja az </a:t>
          </a:r>
          <a:r>
            <a:rPr lang="hu-HU" sz="14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egységesség</a:t>
          </a:r>
          <a:r>
            <a:rPr lang="hu-H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 a fenntartói feladatok ellátásában</a:t>
          </a:r>
          <a:endParaRPr lang="hu-H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311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9672" y="792090"/>
        <a:ext cx="1629667" cy="10782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4FF622-7FDF-4D2D-9A7F-39B00F015555}">
      <dsp:nvSpPr>
        <dsp:cNvPr id="0" name=""/>
        <dsp:cNvSpPr/>
      </dsp:nvSpPr>
      <dsp:spPr>
        <a:xfrm>
          <a:off x="3085604" y="1351835"/>
          <a:ext cx="2750759" cy="2741319"/>
        </a:xfrm>
        <a:prstGeom prst="ellipse">
          <a:avLst/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KLEBELSBERG KÖZPONT</a:t>
          </a:r>
          <a:endParaRPr lang="hu-H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5604" y="1351835"/>
        <a:ext cx="2750759" cy="2741319"/>
      </dsp:txXfrm>
    </dsp:sp>
    <dsp:sp modelId="{05D044D6-DE96-4ED2-8617-E1B8CDCA9935}">
      <dsp:nvSpPr>
        <dsp:cNvPr id="0" name=""/>
        <dsp:cNvSpPr/>
      </dsp:nvSpPr>
      <dsp:spPr>
        <a:xfrm rot="17841908">
          <a:off x="5086917" y="1197122"/>
          <a:ext cx="57452" cy="521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7841908">
        <a:off x="5086917" y="1197122"/>
        <a:ext cx="57452" cy="521046"/>
      </dsp:txXfrm>
    </dsp:sp>
    <dsp:sp modelId="{0660F0F1-F2D1-4ABB-BED6-A04DA97DF885}">
      <dsp:nvSpPr>
        <dsp:cNvPr id="0" name=""/>
        <dsp:cNvSpPr/>
      </dsp:nvSpPr>
      <dsp:spPr>
        <a:xfrm>
          <a:off x="4619969" y="-57174"/>
          <a:ext cx="1766241" cy="1532490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Tankerületi Igazgatói Konferencia</a:t>
          </a:r>
          <a:endParaRPr lang="hu-H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19969" y="-57174"/>
        <a:ext cx="1766241" cy="1532490"/>
      </dsp:txXfrm>
    </dsp:sp>
    <dsp:sp modelId="{F45826DE-CE3B-4546-B10B-9F38925A7145}">
      <dsp:nvSpPr>
        <dsp:cNvPr id="0" name=""/>
        <dsp:cNvSpPr/>
      </dsp:nvSpPr>
      <dsp:spPr>
        <a:xfrm rot="20943099">
          <a:off x="5939313" y="2144886"/>
          <a:ext cx="321633" cy="521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56068"/>
            <a:satOff val="-1201"/>
            <a:lumOff val="61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20943099">
        <a:off x="5939313" y="2144886"/>
        <a:ext cx="321633" cy="521046"/>
      </dsp:txXfrm>
    </dsp:sp>
    <dsp:sp modelId="{AD42AB72-988C-4BDF-BD34-293995CC18BC}">
      <dsp:nvSpPr>
        <dsp:cNvPr id="0" name=""/>
        <dsp:cNvSpPr/>
      </dsp:nvSpPr>
      <dsp:spPr>
        <a:xfrm>
          <a:off x="6393026" y="1434279"/>
          <a:ext cx="1532490" cy="1532490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EMMI</a:t>
          </a:r>
          <a:endParaRPr lang="hu-H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93026" y="1434279"/>
        <a:ext cx="1532490" cy="1532490"/>
      </dsp:txXfrm>
    </dsp:sp>
    <dsp:sp modelId="{F8F08EE2-82CF-4268-B8B2-9FA37B12E859}">
      <dsp:nvSpPr>
        <dsp:cNvPr id="0" name=""/>
        <dsp:cNvSpPr/>
      </dsp:nvSpPr>
      <dsp:spPr>
        <a:xfrm rot="1983131">
          <a:off x="5717486" y="3407372"/>
          <a:ext cx="392779" cy="521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12136"/>
            <a:satOff val="-2403"/>
            <a:lumOff val="123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983131">
        <a:off x="5717486" y="3407372"/>
        <a:ext cx="392779" cy="521046"/>
      </dsp:txXfrm>
    </dsp:sp>
    <dsp:sp modelId="{E87D9666-5390-4B88-B698-3647385E0683}">
      <dsp:nvSpPr>
        <dsp:cNvPr id="0" name=""/>
        <dsp:cNvSpPr/>
      </dsp:nvSpPr>
      <dsp:spPr>
        <a:xfrm>
          <a:off x="6046616" y="3463778"/>
          <a:ext cx="2074609" cy="193093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Köznevelési Kerekasztal</a:t>
          </a:r>
          <a:endParaRPr lang="hu-H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6616" y="3463778"/>
        <a:ext cx="2074609" cy="1930938"/>
      </dsp:txXfrm>
    </dsp:sp>
    <dsp:sp modelId="{8D23A97E-D5A2-48C0-B68E-30F9AD133579}">
      <dsp:nvSpPr>
        <dsp:cNvPr id="0" name=""/>
        <dsp:cNvSpPr/>
      </dsp:nvSpPr>
      <dsp:spPr>
        <a:xfrm rot="5213295">
          <a:off x="4529136" y="3843311"/>
          <a:ext cx="13885" cy="521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168204"/>
            <a:satOff val="-3604"/>
            <a:lumOff val="184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213295">
        <a:off x="4529136" y="3843311"/>
        <a:ext cx="13885" cy="521046"/>
      </dsp:txXfrm>
    </dsp:sp>
    <dsp:sp modelId="{6CDB663E-97BB-4B45-8D53-B8D40EE6D220}">
      <dsp:nvSpPr>
        <dsp:cNvPr id="0" name=""/>
        <dsp:cNvSpPr/>
      </dsp:nvSpPr>
      <dsp:spPr>
        <a:xfrm>
          <a:off x="3630234" y="4116179"/>
          <a:ext cx="1909452" cy="1773643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Tankerületi Igazgatók Tanácsadó Testülete</a:t>
          </a:r>
          <a:endParaRPr lang="hu-H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0234" y="4116179"/>
        <a:ext cx="1909452" cy="1773643"/>
      </dsp:txXfrm>
    </dsp:sp>
    <dsp:sp modelId="{5FCE4954-9A6E-404C-8FAA-821D864CE459}">
      <dsp:nvSpPr>
        <dsp:cNvPr id="0" name=""/>
        <dsp:cNvSpPr/>
      </dsp:nvSpPr>
      <dsp:spPr>
        <a:xfrm rot="8964622">
          <a:off x="2944854" y="3281755"/>
          <a:ext cx="258756" cy="521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224272"/>
            <a:satOff val="-4806"/>
            <a:lumOff val="246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8964622">
        <a:off x="2944854" y="3281755"/>
        <a:ext cx="258756" cy="521046"/>
      </dsp:txXfrm>
    </dsp:sp>
    <dsp:sp modelId="{97857461-F1B4-4382-B892-0D44565F1A7D}">
      <dsp:nvSpPr>
        <dsp:cNvPr id="0" name=""/>
        <dsp:cNvSpPr/>
      </dsp:nvSpPr>
      <dsp:spPr>
        <a:xfrm>
          <a:off x="872533" y="3162481"/>
          <a:ext cx="2138651" cy="2098408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Intézményvezetők Tanácsadó Testülete</a:t>
          </a:r>
          <a:endParaRPr lang="hu-H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2533" y="3162481"/>
        <a:ext cx="2138651" cy="2098408"/>
      </dsp:txXfrm>
    </dsp:sp>
    <dsp:sp modelId="{3FCE9460-4110-4515-B474-8A26130018C1}">
      <dsp:nvSpPr>
        <dsp:cNvPr id="0" name=""/>
        <dsp:cNvSpPr/>
      </dsp:nvSpPr>
      <dsp:spPr>
        <a:xfrm rot="12385219">
          <a:off x="3074918" y="1802524"/>
          <a:ext cx="117603" cy="5210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280340"/>
            <a:satOff val="-6007"/>
            <a:lumOff val="308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b="1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2385219">
        <a:off x="3074918" y="1802524"/>
        <a:ext cx="117603" cy="521046"/>
      </dsp:txXfrm>
    </dsp:sp>
    <dsp:sp modelId="{7460138A-03F3-4FCA-ABD9-8B03F2509C21}">
      <dsp:nvSpPr>
        <dsp:cNvPr id="0" name=""/>
        <dsp:cNvSpPr/>
      </dsp:nvSpPr>
      <dsp:spPr>
        <a:xfrm>
          <a:off x="736245" y="498178"/>
          <a:ext cx="2482741" cy="1980927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Mester-pedagógusok </a:t>
          </a:r>
          <a:r>
            <a:rPr lang="hu-H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Sonkádi</a:t>
          </a:r>
          <a:r>
            <a:rPr lang="hu-H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Szabadegyeteme</a:t>
          </a:r>
          <a:endParaRPr lang="hu-H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6245" y="498178"/>
        <a:ext cx="2482741" cy="198092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5C7B9-2CD6-421A-B600-A3D011DBC394}">
      <dsp:nvSpPr>
        <dsp:cNvPr id="0" name=""/>
        <dsp:cNvSpPr/>
      </dsp:nvSpPr>
      <dsp:spPr>
        <a:xfrm>
          <a:off x="0" y="195828"/>
          <a:ext cx="8229599" cy="5148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értékelés dimenziói:</a:t>
          </a:r>
        </a:p>
      </dsp:txBody>
      <dsp:txXfrm>
        <a:off x="0" y="195828"/>
        <a:ext cx="8229599" cy="514800"/>
      </dsp:txXfrm>
    </dsp:sp>
    <dsp:sp modelId="{F5C2274A-080A-4698-A056-F734C3BE0B24}">
      <dsp:nvSpPr>
        <dsp:cNvPr id="0" name=""/>
        <dsp:cNvSpPr/>
      </dsp:nvSpPr>
      <dsp:spPr>
        <a:xfrm>
          <a:off x="0" y="734013"/>
          <a:ext cx="8229599" cy="1115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önértékelés</a:t>
          </a:r>
          <a:endParaRPr lang="hu-H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gazdasági és a szakmai helyettessel folytatott együttműködés értékelése </a:t>
          </a:r>
          <a:endParaRPr lang="hu-H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KK értékelés (középirányítói értékelés)</a:t>
          </a:r>
          <a:endParaRPr lang="hu-H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Tankerületi Központ Fejlesztési Terveinek megvalósításának nyomon követése (később)</a:t>
          </a:r>
          <a:endParaRPr lang="hu-H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34013"/>
        <a:ext cx="8229599" cy="1115729"/>
      </dsp:txXfrm>
    </dsp:sp>
    <dsp:sp modelId="{23293707-CDA3-450E-BD6C-F13743BA9E5F}">
      <dsp:nvSpPr>
        <dsp:cNvPr id="0" name=""/>
        <dsp:cNvSpPr/>
      </dsp:nvSpPr>
      <dsp:spPr>
        <a:xfrm>
          <a:off x="0" y="1849743"/>
          <a:ext cx="8229599" cy="5148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az értékelés során használt dokumentumok:</a:t>
          </a:r>
          <a:endParaRPr lang="hu-HU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49743"/>
        <a:ext cx="8229599" cy="514800"/>
      </dsp:txXfrm>
    </dsp:sp>
    <dsp:sp modelId="{1D1E6855-2A76-4667-888E-54406D715FB4}">
      <dsp:nvSpPr>
        <dsp:cNvPr id="0" name=""/>
        <dsp:cNvSpPr/>
      </dsp:nvSpPr>
      <dsp:spPr>
        <a:xfrm>
          <a:off x="0" y="2364543"/>
          <a:ext cx="8229599" cy="557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TK igazgatók és a helyettesek értékelése (rövid 1-2 oldalas önértékelés)</a:t>
          </a:r>
          <a:endParaRPr lang="hu-H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KK értékelése (írásbeli értékelés)</a:t>
          </a:r>
          <a:endParaRPr lang="hu-H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64543"/>
        <a:ext cx="8229599" cy="557864"/>
      </dsp:txXfrm>
    </dsp:sp>
    <dsp:sp modelId="{A6D3403E-9EA8-4579-9240-8401E192ABD0}">
      <dsp:nvSpPr>
        <dsp:cNvPr id="0" name=""/>
        <dsp:cNvSpPr/>
      </dsp:nvSpPr>
      <dsp:spPr>
        <a:xfrm>
          <a:off x="0" y="2922408"/>
          <a:ext cx="8229599" cy="51480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értékelési eljárás:</a:t>
          </a:r>
          <a:endParaRPr lang="hu-HU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922408"/>
        <a:ext cx="8229599" cy="514800"/>
      </dsp:txXfrm>
    </dsp:sp>
    <dsp:sp modelId="{798770AE-CAC5-4D34-B044-2B56C494B2E6}">
      <dsp:nvSpPr>
        <dsp:cNvPr id="0" name=""/>
        <dsp:cNvSpPr/>
      </dsp:nvSpPr>
      <dsp:spPr>
        <a:xfrm>
          <a:off x="0" y="3437209"/>
          <a:ext cx="8229599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TK igazgatók önértékeléseit 2017. 06.26. napjáig kellett elkészíteniük, amely dokumentumokat a helyettesek együttműködésre vonatkozó részeivel 07.10-ig dolgozza fel a KK</a:t>
          </a:r>
          <a:endParaRPr lang="hu-H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TK igazgatók személyes értékelései 2017. 07.10.-08.10. napja között lenne (az értékeléseket a helyszínen írásban is megkapják)</a:t>
          </a:r>
          <a:endParaRPr lang="hu-H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37209"/>
        <a:ext cx="8229599" cy="122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Összekapcsolt körök"/>
  <dgm:desc val="Egymást átfedő vagy kapcsolódó fogalmak vagy koncepciók szemléltetésére szolgáló ábra. Az 1. szintű felirat első hét sora egy körnek felel meg. A fel nem használt szöveg nem látszik, de az elrendezések közötti váltáskor rendelkezésre áll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81D09-D89B-4032-B74B-4338518D9C60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AAB50-2173-49F4-83A7-E545E77AD4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2541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40960-AB14-49DC-B7C5-9DFF81DC201B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9788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7983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9474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1236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5326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7992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8726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3865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4508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9589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0363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1446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2017. 06. 30.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906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sopronanyag.avi" TargetMode="Externa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1.jpe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Az állami köznevelés-irányítási rendszer átalakulásának első tapasztalatai</a:t>
            </a:r>
            <a:br>
              <a:rPr lang="hu-H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hu-H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220072" y="587727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dr. Solti Péter</a:t>
            </a:r>
          </a:p>
          <a:p>
            <a:pPr algn="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elnök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07504" y="580352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Sonkád, 2017. június 30.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6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31140" y="737437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Költségvetési keretek</a:t>
            </a:r>
          </a:p>
          <a:p>
            <a:pPr algn="ctr"/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(2016 KLIK - 2017 KK és TK együtt)</a:t>
            </a:r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774620"/>
              </p:ext>
            </p:extLst>
          </p:nvPr>
        </p:nvGraphicFramePr>
        <p:xfrm>
          <a:off x="412201" y="1529526"/>
          <a:ext cx="8286750" cy="428724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305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4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8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85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0562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Kiemelt előirányzatok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hu-H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 évi módosított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 évi * teljesítés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2017.</a:t>
                      </a:r>
                      <a:r>
                        <a:rPr lang="hu-H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évi terv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271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Személyi 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juttatások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367,8</a:t>
                      </a:r>
                      <a:endParaRPr lang="hu-H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612000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361,1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399,5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0271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Munkaadókat terhelő 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járulékok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102,8</a:t>
                      </a:r>
                      <a:endParaRPr lang="hu-H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612000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271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Dologi 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kiadások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66,5</a:t>
                      </a:r>
                      <a:endParaRPr lang="hu-H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612000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0271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Ellátottak pénzbeli juttatásai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hu-HU" sz="20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hu-H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612000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0271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Beruházások, felújítás, egyéb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23,4</a:t>
                      </a:r>
                      <a:endParaRPr lang="hu-H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612000" marT="9525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0271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565,9</a:t>
                      </a:r>
                      <a:endParaRPr lang="hu-H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612000" marT="9525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532,5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595,6**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1200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457653" y="5761005"/>
            <a:ext cx="8193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 kiadás uniós források nélkül;</a:t>
            </a:r>
          </a:p>
          <a:p>
            <a:pPr algn="r"/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 az önkormányzati átvétel forrásaival</a:t>
            </a: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237653" y="1222017"/>
            <a:ext cx="141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illiárd Ft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2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Bemutató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937" y="1052736"/>
            <a:ext cx="8462092" cy="509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kerekített téglalap 6"/>
          <p:cNvSpPr/>
          <p:nvPr/>
        </p:nvSpPr>
        <p:spPr>
          <a:xfrm>
            <a:off x="1188068" y="4447964"/>
            <a:ext cx="2592289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2016. havi átlag:</a:t>
            </a:r>
          </a:p>
          <a:p>
            <a:pPr algn="ctr"/>
            <a:r>
              <a:rPr lang="hu-H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44 106 millió Ft</a:t>
            </a:r>
            <a:endParaRPr lang="hu-H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197291" y="1484784"/>
            <a:ext cx="45719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6220150" y="1484784"/>
            <a:ext cx="792088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2017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044052" y="1484784"/>
            <a:ext cx="45719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1066911" y="1490911"/>
            <a:ext cx="792088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2016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6293740" y="4447964"/>
            <a:ext cx="2592289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2017. 1-5. havi  átlag:</a:t>
            </a:r>
          </a:p>
          <a:p>
            <a:pPr algn="ctr"/>
            <a:r>
              <a:rPr lang="hu-H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46 149 millió Ft</a:t>
            </a:r>
            <a:endParaRPr lang="hu-H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79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06" y="980728"/>
            <a:ext cx="8617289" cy="531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4794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10898255"/>
              </p:ext>
            </p:extLst>
          </p:nvPr>
        </p:nvGraphicFramePr>
        <p:xfrm>
          <a:off x="467544" y="1052736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8382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új fenntartói hálózat szereplőinek feladatai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8152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Célok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Tartalom helye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7950545"/>
              </p:ext>
            </p:extLst>
          </p:nvPr>
        </p:nvGraphicFramePr>
        <p:xfrm>
          <a:off x="107504" y="1412776"/>
          <a:ext cx="892899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Kép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grpSp>
        <p:nvGrpSpPr>
          <p:cNvPr id="5" name="Csoportba foglalás 4"/>
          <p:cNvGrpSpPr/>
          <p:nvPr/>
        </p:nvGrpSpPr>
        <p:grpSpPr>
          <a:xfrm>
            <a:off x="152282" y="5718855"/>
            <a:ext cx="8969479" cy="917280"/>
            <a:chOff x="44778" y="4225511"/>
            <a:chExt cx="8969479" cy="917280"/>
          </a:xfrm>
        </p:grpSpPr>
        <p:sp>
          <p:nvSpPr>
            <p:cNvPr id="6" name="Lekerekített téglalap 5"/>
            <p:cNvSpPr/>
            <p:nvPr/>
          </p:nvSpPr>
          <p:spPr>
            <a:xfrm>
              <a:off x="85265" y="4225511"/>
              <a:ext cx="8928992" cy="917280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Lekerekített téglalap 4"/>
            <p:cNvSpPr/>
            <p:nvPr/>
          </p:nvSpPr>
          <p:spPr>
            <a:xfrm>
              <a:off x="44778" y="4284690"/>
              <a:ext cx="8839436" cy="827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b="1" kern="1200" dirty="0" smtClean="0">
                  <a:latin typeface="Times New Roman" pitchFamily="18" charset="0"/>
                  <a:cs typeface="Times New Roman" pitchFamily="18" charset="0"/>
                </a:rPr>
                <a:t>Esélyteremtő, minőségi oktatási környezet</a:t>
              </a:r>
              <a:endParaRPr lang="hu-HU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Lefelé nyíl 3"/>
          <p:cNvSpPr/>
          <p:nvPr/>
        </p:nvSpPr>
        <p:spPr>
          <a:xfrm>
            <a:off x="4283968" y="5181201"/>
            <a:ext cx="432048" cy="489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946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0080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Klebelsberg Központ elvárásai a tankerületi központok felé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79301555"/>
              </p:ext>
            </p:extLst>
          </p:nvPr>
        </p:nvGraphicFramePr>
        <p:xfrm>
          <a:off x="323528" y="1601417"/>
          <a:ext cx="8307650" cy="4995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48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>
                <a:latin typeface="Times New Roman" pitchFamily="18" charset="0"/>
                <a:cs typeface="Times New Roman" pitchFamily="18" charset="0"/>
              </a:rPr>
            </a:br>
            <a: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4210440021"/>
              </p:ext>
            </p:extLst>
          </p:nvPr>
        </p:nvGraphicFramePr>
        <p:xfrm>
          <a:off x="0" y="908720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Kép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sp>
        <p:nvSpPr>
          <p:cNvPr id="9" name="Lekerekített téglalap 8"/>
          <p:cNvSpPr/>
          <p:nvPr/>
        </p:nvSpPr>
        <p:spPr>
          <a:xfrm>
            <a:off x="3275856" y="2852936"/>
            <a:ext cx="2520280" cy="20882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491880" y="350100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A Klebelsberg Központ feladatai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0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60846"/>
            <a:ext cx="8003232" cy="70609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Tanácsadási hálózat</a:t>
            </a:r>
            <a:endParaRPr lang="hu-H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851945133"/>
              </p:ext>
            </p:extLst>
          </p:nvPr>
        </p:nvGraphicFramePr>
        <p:xfrm>
          <a:off x="1" y="842594"/>
          <a:ext cx="892899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Kép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036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329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07829" y="867023"/>
            <a:ext cx="7061215" cy="395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1800" dirty="0">
                <a:solidFill>
                  <a:srgbClr val="FFFFFF"/>
                </a:solidFill>
                <a:latin typeface="Adobe Caslon Pro"/>
                <a:cs typeface="Adobe Caslon Pro"/>
              </a:rPr>
              <a:t>Az új szervezeti modellel szembeni elvárások</a:t>
            </a:r>
            <a:endParaRPr lang="fr-FR" sz="1800" dirty="0">
              <a:solidFill>
                <a:srgbClr val="FFFFFF"/>
              </a:solidFill>
              <a:latin typeface="Adobe Caslon Pro"/>
              <a:cs typeface="Adobe Caslon Pro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1185289" y="1810977"/>
            <a:ext cx="2846643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Decentralizált</a:t>
            </a:r>
          </a:p>
        </p:txBody>
      </p:sp>
      <p:sp>
        <p:nvSpPr>
          <p:cNvPr id="10" name="Jobbra nyíl 9"/>
          <p:cNvSpPr/>
          <p:nvPr/>
        </p:nvSpPr>
        <p:spPr>
          <a:xfrm>
            <a:off x="4216050" y="1954993"/>
            <a:ext cx="428391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Lekerekített téglalap 15"/>
          <p:cNvSpPr/>
          <p:nvPr/>
        </p:nvSpPr>
        <p:spPr>
          <a:xfrm>
            <a:off x="4824021" y="1810977"/>
            <a:ext cx="3387144" cy="576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döntések helyben, az iskolához közel születnek</a:t>
            </a:r>
          </a:p>
        </p:txBody>
      </p:sp>
      <p:sp>
        <p:nvSpPr>
          <p:cNvPr id="17" name="Lekerekített téglalap 16"/>
          <p:cNvSpPr/>
          <p:nvPr/>
        </p:nvSpPr>
        <p:spPr>
          <a:xfrm>
            <a:off x="1185293" y="2570573"/>
            <a:ext cx="2846643" cy="36004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Gyors információáramlás</a:t>
            </a:r>
          </a:p>
        </p:txBody>
      </p:sp>
      <p:sp>
        <p:nvSpPr>
          <p:cNvPr id="18" name="Lekerekített téglalap 17"/>
          <p:cNvSpPr/>
          <p:nvPr/>
        </p:nvSpPr>
        <p:spPr>
          <a:xfrm>
            <a:off x="1185289" y="3068961"/>
            <a:ext cx="3019509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szükséges forrás rendelkezésre </a:t>
            </a:r>
          </a:p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</a:t>
            </a:r>
          </a:p>
        </p:txBody>
      </p:sp>
      <p:sp>
        <p:nvSpPr>
          <p:cNvPr id="19" name="Jobbra nyíl 18"/>
          <p:cNvSpPr/>
          <p:nvPr/>
        </p:nvSpPr>
        <p:spPr>
          <a:xfrm>
            <a:off x="4316385" y="3254649"/>
            <a:ext cx="428391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Lekerekített téglalap 19"/>
          <p:cNvSpPr/>
          <p:nvPr/>
        </p:nvSpPr>
        <p:spPr>
          <a:xfrm>
            <a:off x="5724128" y="3182641"/>
            <a:ext cx="1800201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tervezés</a:t>
            </a:r>
          </a:p>
        </p:txBody>
      </p:sp>
      <p:sp>
        <p:nvSpPr>
          <p:cNvPr id="21" name="Lekerekített téglalap 20"/>
          <p:cNvSpPr/>
          <p:nvPr/>
        </p:nvSpPr>
        <p:spPr>
          <a:xfrm>
            <a:off x="1185288" y="3809575"/>
            <a:ext cx="3030761" cy="6616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fenntartás – működtetés újra egy kézbe kerül</a:t>
            </a:r>
          </a:p>
        </p:txBody>
      </p:sp>
      <p:sp>
        <p:nvSpPr>
          <p:cNvPr id="22" name="Lekerekített téglalap 21"/>
          <p:cNvSpPr/>
          <p:nvPr/>
        </p:nvSpPr>
        <p:spPr>
          <a:xfrm>
            <a:off x="1174037" y="4672492"/>
            <a:ext cx="3030762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állam teljes körű felelősséget vállal az oktatási intézményekért</a:t>
            </a:r>
          </a:p>
        </p:txBody>
      </p:sp>
      <p:sp>
        <p:nvSpPr>
          <p:cNvPr id="23" name="Jobbra nyíl 22"/>
          <p:cNvSpPr/>
          <p:nvPr/>
        </p:nvSpPr>
        <p:spPr>
          <a:xfrm>
            <a:off x="4333028" y="4852512"/>
            <a:ext cx="428391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kerekített téglalap 23"/>
          <p:cNvSpPr/>
          <p:nvPr/>
        </p:nvSpPr>
        <p:spPr>
          <a:xfrm>
            <a:off x="5292080" y="4672492"/>
            <a:ext cx="2592288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egyértelmű felelősségi viszonyok</a:t>
            </a:r>
          </a:p>
        </p:txBody>
      </p:sp>
      <p:sp>
        <p:nvSpPr>
          <p:cNvPr id="25" name="Lekerekített téglalap 24"/>
          <p:cNvSpPr/>
          <p:nvPr/>
        </p:nvSpPr>
        <p:spPr>
          <a:xfrm>
            <a:off x="1166581" y="5610133"/>
            <a:ext cx="3038218" cy="62717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intézményvezetők irányítói </a:t>
            </a:r>
          </a:p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szerepének megerősítése</a:t>
            </a:r>
          </a:p>
        </p:txBody>
      </p:sp>
      <p:sp>
        <p:nvSpPr>
          <p:cNvPr id="26" name="Jobbra nyíl 25"/>
          <p:cNvSpPr/>
          <p:nvPr/>
        </p:nvSpPr>
        <p:spPr>
          <a:xfrm>
            <a:off x="4370417" y="5670041"/>
            <a:ext cx="428391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Lekerekített téglalap 26"/>
          <p:cNvSpPr/>
          <p:nvPr/>
        </p:nvSpPr>
        <p:spPr>
          <a:xfrm>
            <a:off x="5292080" y="5610134"/>
            <a:ext cx="259228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kibővült jogkörök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új szervezeti modellel szembeni elvárások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Elvégzett és előttünk álló feladatok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6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sp>
        <p:nvSpPr>
          <p:cNvPr id="4" name="Tartalom helye 3"/>
          <p:cNvSpPr txBox="1">
            <a:spLocks/>
          </p:cNvSpPr>
          <p:nvPr/>
        </p:nvSpPr>
        <p:spPr>
          <a:xfrm>
            <a:off x="250098" y="979766"/>
            <a:ext cx="8712968" cy="42494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ts val="600"/>
              </a:spcBef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 tankerületi központ önálló költségvetési szerv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ként  történő működésének megalapozása</a:t>
            </a:r>
          </a:p>
          <a:p>
            <a:pPr lvl="1" algn="just">
              <a:spcBef>
                <a:spcPts val="600"/>
              </a:spcBef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elemi költségvetés,</a:t>
            </a:r>
          </a:p>
          <a:p>
            <a:pPr lvl="1" algn="just">
              <a:spcBef>
                <a:spcPts val="600"/>
              </a:spcBef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SZMSZ,</a:t>
            </a:r>
          </a:p>
          <a:p>
            <a:pPr lvl="1" algn="just">
              <a:spcBef>
                <a:spcPts val="600"/>
              </a:spcBef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apparátus feltöltése,</a:t>
            </a:r>
          </a:p>
          <a:p>
            <a:pPr lvl="1" algn="just">
              <a:spcBef>
                <a:spcPts val="600"/>
              </a:spcBef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gazdálkodás</a:t>
            </a:r>
          </a:p>
          <a:p>
            <a:pPr lvl="0" algn="just"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KLIK 2016. évi beszámolója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elkészült</a:t>
            </a:r>
          </a:p>
          <a:p>
            <a:pPr lvl="0" algn="just"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Klebelsberg Központ – Tankerületi Központok közötti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átadás-átvételi megállapodások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létrejöttek (rendezik a KK-TK közötti feladatmegosztást)</a:t>
            </a:r>
          </a:p>
          <a:p>
            <a:pPr lvl="0" algn="just">
              <a:spcBef>
                <a:spcPts val="600"/>
              </a:spcBef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átszervezések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fenntartóváltások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intézményvezetői megbízások előkészítése</a:t>
            </a:r>
          </a:p>
          <a:p>
            <a:pPr lvl="0" algn="just"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Tankerületi központi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szabályzatok, eljárásrendek jóváhagyása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(2017.06.30.-ig)</a:t>
            </a:r>
          </a:p>
          <a:p>
            <a:pPr lvl="1"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Tankerületi központonként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összesen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2655 db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szabályzat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elkészítése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szükséges</a:t>
            </a:r>
          </a:p>
          <a:p>
            <a:pPr lvl="1"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tankerületi központok által eddig elkészített szabályzatok száma: 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1533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(átlagosan tankerületi központonként 14 db készült el).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145905" y="14305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I. félévben elvégzett feladatok</a:t>
            </a:r>
          </a:p>
        </p:txBody>
      </p:sp>
    </p:spTree>
    <p:extLst>
      <p:ext uri="{BB962C8B-B14F-4D97-AF65-F5344CB8AC3E}">
        <p14:creationId xmlns:p14="http://schemas.microsoft.com/office/powerpoint/2010/main" xmlns="" val="6242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sp>
        <p:nvSpPr>
          <p:cNvPr id="4" name="Tartalom helye 3"/>
          <p:cNvSpPr txBox="1">
            <a:spLocks/>
          </p:cNvSpPr>
          <p:nvPr/>
        </p:nvSpPr>
        <p:spPr>
          <a:xfrm>
            <a:off x="323528" y="1556792"/>
            <a:ext cx="8496944" cy="40812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600"/>
              </a:spcBef>
              <a:buNone/>
            </a:pP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Stratégiai ügyek:</a:t>
            </a:r>
          </a:p>
          <a:p>
            <a:pPr lvl="0" algn="just">
              <a:spcBef>
                <a:spcPts val="600"/>
              </a:spcBef>
            </a:pPr>
            <a:r>
              <a:rPr lang="hu-H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Tankerületi Központok Fejlesztési Terveinek</a:t>
            </a: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előkészítése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(intézményvezetők bevonásával)</a:t>
            </a:r>
            <a:endParaRPr lang="hu-H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</a:pPr>
            <a:r>
              <a:rPr lang="hu-H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KRÉTA</a:t>
            </a: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rendszermodulok általános bevezetésének </a:t>
            </a:r>
            <a:r>
              <a:rPr lang="hu-H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előkészítése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Operatív ügyek:</a:t>
            </a:r>
          </a:p>
          <a:p>
            <a:pPr lvl="0" algn="just">
              <a:spcBef>
                <a:spcPts val="600"/>
              </a:spcBef>
            </a:pP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Működtetés átvétel </a:t>
            </a:r>
            <a:r>
              <a:rPr lang="hu-H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értékelése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(szerződések felülvizsgálata, üzemgazdasági szempontok érvényesítése)</a:t>
            </a:r>
          </a:p>
          <a:p>
            <a:pPr lvl="0" algn="just">
              <a:spcBef>
                <a:spcPts val="600"/>
              </a:spcBef>
            </a:pPr>
            <a:r>
              <a:rPr lang="hu-H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Nyári felújítások, karbantartások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tankerületi központi feladat (felmérés, rangsor, prezentáció)</a:t>
            </a:r>
          </a:p>
          <a:p>
            <a:pPr lvl="0" algn="just">
              <a:spcBef>
                <a:spcPts val="600"/>
              </a:spcBef>
            </a:pPr>
            <a:r>
              <a:rPr lang="hu-H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Átszervezési döntések végrehajtása</a:t>
            </a: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kapacitásváltozások átvezetése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2017. évi </a:t>
            </a:r>
            <a:r>
              <a:rPr lang="hu-H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költségvetésben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</a:pP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2017/2018. évi </a:t>
            </a:r>
            <a:r>
              <a:rPr lang="hu-H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(köz)beszerzések előkészítése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(energia, eszköz stb.)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115616" y="105751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félévben elvégzett feladatok</a:t>
            </a:r>
          </a:p>
        </p:txBody>
      </p:sp>
    </p:spTree>
    <p:extLst>
      <p:ext uri="{BB962C8B-B14F-4D97-AF65-F5344CB8AC3E}">
        <p14:creationId xmlns:p14="http://schemas.microsoft.com/office/powerpoint/2010/main" xmlns="" val="1610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tankerületi központok munkájának értékelése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23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rtalom helye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346931282"/>
              </p:ext>
            </p:extLst>
          </p:nvPr>
        </p:nvGraphicFramePr>
        <p:xfrm>
          <a:off x="467544" y="1412776"/>
          <a:ext cx="8229600" cy="4886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Kép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57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pic>
        <p:nvPicPr>
          <p:cNvPr id="6" name="sopronanyag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7584" y="1628800"/>
            <a:ext cx="7680176" cy="432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8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Köszönöm a megtisztelő figyelmet!</a:t>
            </a:r>
            <a:endParaRPr lang="hu-H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220072" y="587727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dr. Solti Péter</a:t>
            </a:r>
          </a:p>
          <a:p>
            <a:pPr algn="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elnök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062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07829" y="867023"/>
            <a:ext cx="7061215" cy="395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1800" dirty="0">
                <a:solidFill>
                  <a:srgbClr val="FFFFFF"/>
                </a:solidFill>
                <a:latin typeface="Adobe Caslon Pro"/>
                <a:cs typeface="Adobe Caslon Pro"/>
              </a:rPr>
              <a:t>Szervezeti modell</a:t>
            </a:r>
            <a:endParaRPr lang="fr-FR" sz="1800" dirty="0">
              <a:solidFill>
                <a:srgbClr val="FFFFFF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24031" y="1484786"/>
            <a:ext cx="2564370" cy="50435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Fenntartói feladatok</a:t>
            </a:r>
          </a:p>
        </p:txBody>
      </p:sp>
      <p:sp>
        <p:nvSpPr>
          <p:cNvPr id="11" name="Téglalap 10"/>
          <p:cNvSpPr/>
          <p:nvPr/>
        </p:nvSpPr>
        <p:spPr>
          <a:xfrm>
            <a:off x="2856557" y="1484785"/>
            <a:ext cx="995363" cy="50435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buClr>
                <a:schemeClr val="accent3"/>
              </a:buClr>
            </a:pPr>
            <a:r>
              <a:rPr lang="hu-H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Klebelsberg Központ</a:t>
            </a:r>
          </a:p>
        </p:txBody>
      </p:sp>
      <p:sp>
        <p:nvSpPr>
          <p:cNvPr id="35" name="Téglalap 34"/>
          <p:cNvSpPr/>
          <p:nvPr/>
        </p:nvSpPr>
        <p:spPr>
          <a:xfrm>
            <a:off x="196014" y="2043113"/>
            <a:ext cx="2592387" cy="27146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 tervezés </a:t>
            </a:r>
          </a:p>
        </p:txBody>
      </p:sp>
      <p:sp>
        <p:nvSpPr>
          <p:cNvPr id="36" name="Téglalap 35"/>
          <p:cNvSpPr/>
          <p:nvPr/>
        </p:nvSpPr>
        <p:spPr>
          <a:xfrm>
            <a:off x="196014" y="2349500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Munkáltatói jogkör gyakorlása</a:t>
            </a:r>
          </a:p>
        </p:txBody>
      </p:sp>
      <p:sp>
        <p:nvSpPr>
          <p:cNvPr id="37" name="Téglalap 36"/>
          <p:cNvSpPr/>
          <p:nvPr/>
        </p:nvSpPr>
        <p:spPr>
          <a:xfrm>
            <a:off x="196014" y="2655888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Gazdálkodás</a:t>
            </a:r>
          </a:p>
        </p:txBody>
      </p:sp>
      <p:sp>
        <p:nvSpPr>
          <p:cNvPr id="38" name="Téglalap 37"/>
          <p:cNvSpPr/>
          <p:nvPr/>
        </p:nvSpPr>
        <p:spPr>
          <a:xfrm>
            <a:off x="196014" y="2962275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</a:t>
            </a:r>
          </a:p>
        </p:txBody>
      </p:sp>
      <p:sp>
        <p:nvSpPr>
          <p:cNvPr id="39" name="Téglalap 38"/>
          <p:cNvSpPr/>
          <p:nvPr/>
        </p:nvSpPr>
        <p:spPr>
          <a:xfrm>
            <a:off x="196014" y="3268663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Létesítménygazdálkodás</a:t>
            </a:r>
          </a:p>
        </p:txBody>
      </p:sp>
      <p:sp>
        <p:nvSpPr>
          <p:cNvPr id="40" name="Téglalap 39"/>
          <p:cNvSpPr/>
          <p:nvPr/>
        </p:nvSpPr>
        <p:spPr>
          <a:xfrm>
            <a:off x="196014" y="3573463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Beszerzés</a:t>
            </a:r>
          </a:p>
        </p:txBody>
      </p:sp>
      <p:sp>
        <p:nvSpPr>
          <p:cNvPr id="41" name="Téglalap 40"/>
          <p:cNvSpPr/>
          <p:nvPr/>
        </p:nvSpPr>
        <p:spPr>
          <a:xfrm>
            <a:off x="196014" y="3879850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Személyügyi adminisztráció</a:t>
            </a:r>
          </a:p>
        </p:txBody>
      </p:sp>
      <p:sp>
        <p:nvSpPr>
          <p:cNvPr id="42" name="Téglalap 41"/>
          <p:cNvSpPr/>
          <p:nvPr/>
        </p:nvSpPr>
        <p:spPr>
          <a:xfrm>
            <a:off x="196014" y="4186238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Gazdasági adminisztráció</a:t>
            </a:r>
          </a:p>
        </p:txBody>
      </p:sp>
      <p:sp>
        <p:nvSpPr>
          <p:cNvPr id="43" name="Téglalap 42"/>
          <p:cNvSpPr/>
          <p:nvPr/>
        </p:nvSpPr>
        <p:spPr>
          <a:xfrm>
            <a:off x="196014" y="4492625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Ellenőrzés</a:t>
            </a:r>
          </a:p>
        </p:txBody>
      </p:sp>
      <p:sp>
        <p:nvSpPr>
          <p:cNvPr id="44" name="Téglalap 43"/>
          <p:cNvSpPr/>
          <p:nvPr/>
        </p:nvSpPr>
        <p:spPr>
          <a:xfrm>
            <a:off x="196014" y="4797425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Beruházások </a:t>
            </a:r>
          </a:p>
        </p:txBody>
      </p:sp>
      <p:sp>
        <p:nvSpPr>
          <p:cNvPr id="56" name="Téglalap 113"/>
          <p:cNvSpPr/>
          <p:nvPr/>
        </p:nvSpPr>
        <p:spPr>
          <a:xfrm>
            <a:off x="196014" y="5103813"/>
            <a:ext cx="2592387" cy="2698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Projektek </a:t>
            </a:r>
          </a:p>
        </p:txBody>
      </p:sp>
      <p:sp>
        <p:nvSpPr>
          <p:cNvPr id="59" name="Szövegdoboz 58"/>
          <p:cNvSpPr txBox="1"/>
          <p:nvPr/>
        </p:nvSpPr>
        <p:spPr>
          <a:xfrm>
            <a:off x="6263381" y="1475492"/>
            <a:ext cx="226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defRPr b="1" u="sng">
                <a:solidFill>
                  <a:srgbClr val="C00000"/>
                </a:solidFill>
              </a:defRPr>
            </a:lvl1pPr>
          </a:lstStyle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Klebelsberg Központ</a:t>
            </a:r>
          </a:p>
        </p:txBody>
      </p:sp>
      <p:sp>
        <p:nvSpPr>
          <p:cNvPr id="60" name="Szövegdoboz 59"/>
          <p:cNvSpPr txBox="1"/>
          <p:nvPr/>
        </p:nvSpPr>
        <p:spPr>
          <a:xfrm>
            <a:off x="6318030" y="2771636"/>
            <a:ext cx="222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defRPr/>
            </a:pPr>
            <a:r>
              <a:rPr lang="hu-H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Tankerületi Központ</a:t>
            </a:r>
          </a:p>
        </p:txBody>
      </p:sp>
      <p:sp>
        <p:nvSpPr>
          <p:cNvPr id="61" name="Szövegdoboz 60"/>
          <p:cNvSpPr txBox="1"/>
          <p:nvPr/>
        </p:nvSpPr>
        <p:spPr>
          <a:xfrm>
            <a:off x="5954768" y="1826821"/>
            <a:ext cx="2773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középirányító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tervezés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informatikai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háttér működtetője, fejlesztője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Szövegdoboz 61"/>
          <p:cNvSpPr txBox="1"/>
          <p:nvPr/>
        </p:nvSpPr>
        <p:spPr>
          <a:xfrm>
            <a:off x="6430176" y="3196133"/>
            <a:ext cx="26783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>
              <a:buClr>
                <a:srgbClr val="4F81BD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költségvetési szerv</a:t>
            </a:r>
          </a:p>
          <a:p>
            <a:pPr marL="107950" lvl="1" indent="-107950">
              <a:buClr>
                <a:srgbClr val="4F81BD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fenntartói feladatok </a:t>
            </a:r>
            <a:b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operatív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része</a:t>
            </a:r>
          </a:p>
          <a:p>
            <a:pPr marL="107950" indent="-107950">
              <a:buClr>
                <a:srgbClr val="4F81BD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gazdálkodás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beruházás,projektek</a:t>
            </a:r>
            <a:endParaRPr lang="hu-H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" lvl="1" indent="-107950">
              <a:buClr>
                <a:srgbClr val="4F81BD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szakmai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fenntartói feladatok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Szövegdoboz 62"/>
          <p:cNvSpPr txBox="1"/>
          <p:nvPr/>
        </p:nvSpPr>
        <p:spPr>
          <a:xfrm>
            <a:off x="6325785" y="4581128"/>
            <a:ext cx="2350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defRPr/>
            </a:pPr>
            <a:r>
              <a:rPr lang="hu-H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Köznevelési intézmény </a:t>
            </a:r>
          </a:p>
        </p:txBody>
      </p:sp>
      <p:sp>
        <p:nvSpPr>
          <p:cNvPr id="64" name="Szövegdoboz 63"/>
          <p:cNvSpPr txBox="1"/>
          <p:nvPr/>
        </p:nvSpPr>
        <p:spPr>
          <a:xfrm>
            <a:off x="6352468" y="5238750"/>
            <a:ext cx="27568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önállóság</a:t>
            </a:r>
          </a:p>
          <a:p>
            <a:pPr marL="285750" lvl="1" indent="-285750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bizonyos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kiadástípusok </a:t>
            </a:r>
            <a:b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esetében gazdálkodó</a:t>
            </a:r>
            <a:b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értékű 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beszerzések</a:t>
            </a:r>
          </a:p>
          <a:p>
            <a:pPr marL="285750" lvl="1" indent="-285750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észleges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munkáltatói </a:t>
            </a: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jogkör</a:t>
            </a: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églalap 67"/>
          <p:cNvSpPr/>
          <p:nvPr/>
        </p:nvSpPr>
        <p:spPr>
          <a:xfrm>
            <a:off x="3923928" y="1484784"/>
            <a:ext cx="995363" cy="50435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buClr>
                <a:schemeClr val="accent3"/>
              </a:buClr>
            </a:pPr>
            <a:r>
              <a:rPr lang="hu-H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Tankerületi Központ</a:t>
            </a:r>
          </a:p>
        </p:txBody>
      </p:sp>
      <p:sp>
        <p:nvSpPr>
          <p:cNvPr id="71" name="Téglalap 70"/>
          <p:cNvSpPr/>
          <p:nvPr/>
        </p:nvSpPr>
        <p:spPr>
          <a:xfrm>
            <a:off x="4991299" y="1484786"/>
            <a:ext cx="995363" cy="50435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buClr>
                <a:schemeClr val="accent3"/>
              </a:buClr>
            </a:pPr>
            <a:r>
              <a:rPr lang="hu-H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Intézmény</a:t>
            </a:r>
            <a:endParaRPr lang="hu-H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églalap 71"/>
          <p:cNvSpPr/>
          <p:nvPr/>
        </p:nvSpPr>
        <p:spPr>
          <a:xfrm>
            <a:off x="2856557" y="2043113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73" name="Téglalap 72"/>
          <p:cNvSpPr/>
          <p:nvPr/>
        </p:nvSpPr>
        <p:spPr>
          <a:xfrm>
            <a:off x="2856557" y="2385218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74" name="Téglalap 73"/>
          <p:cNvSpPr/>
          <p:nvPr/>
        </p:nvSpPr>
        <p:spPr>
          <a:xfrm>
            <a:off x="2856556" y="2691606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75" name="Téglalap 74"/>
          <p:cNvSpPr/>
          <p:nvPr/>
        </p:nvSpPr>
        <p:spPr>
          <a:xfrm>
            <a:off x="2856555" y="2960688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76" name="Téglalap 75"/>
          <p:cNvSpPr/>
          <p:nvPr/>
        </p:nvSpPr>
        <p:spPr>
          <a:xfrm>
            <a:off x="2856554" y="3268663"/>
            <a:ext cx="995363" cy="271462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77" name="Téglalap 76"/>
          <p:cNvSpPr/>
          <p:nvPr/>
        </p:nvSpPr>
        <p:spPr>
          <a:xfrm>
            <a:off x="2856553" y="3571876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78" name="Téglalap 77"/>
          <p:cNvSpPr/>
          <p:nvPr/>
        </p:nvSpPr>
        <p:spPr>
          <a:xfrm>
            <a:off x="2856557" y="3879056"/>
            <a:ext cx="995363" cy="271462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79" name="Téglalap 78"/>
          <p:cNvSpPr/>
          <p:nvPr/>
        </p:nvSpPr>
        <p:spPr>
          <a:xfrm>
            <a:off x="2856557" y="4186238"/>
            <a:ext cx="995363" cy="271462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0" name="Téglalap 79"/>
          <p:cNvSpPr/>
          <p:nvPr/>
        </p:nvSpPr>
        <p:spPr>
          <a:xfrm>
            <a:off x="2856557" y="4492625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1" name="Téglalap 80"/>
          <p:cNvSpPr/>
          <p:nvPr/>
        </p:nvSpPr>
        <p:spPr>
          <a:xfrm>
            <a:off x="2856552" y="4795838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2" name="Téglalap 81"/>
          <p:cNvSpPr/>
          <p:nvPr/>
        </p:nvSpPr>
        <p:spPr>
          <a:xfrm>
            <a:off x="2856551" y="5102226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3" name="Téglalap 82"/>
          <p:cNvSpPr/>
          <p:nvPr/>
        </p:nvSpPr>
        <p:spPr>
          <a:xfrm>
            <a:off x="3923928" y="2043113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4" name="Téglalap 83"/>
          <p:cNvSpPr/>
          <p:nvPr/>
        </p:nvSpPr>
        <p:spPr>
          <a:xfrm>
            <a:off x="3923928" y="2349500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5" name="Téglalap 84"/>
          <p:cNvSpPr/>
          <p:nvPr/>
        </p:nvSpPr>
        <p:spPr>
          <a:xfrm>
            <a:off x="3923927" y="2655888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6" name="Téglalap 85"/>
          <p:cNvSpPr/>
          <p:nvPr/>
        </p:nvSpPr>
        <p:spPr>
          <a:xfrm>
            <a:off x="3923926" y="2996406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7" name="Téglalap 86"/>
          <p:cNvSpPr/>
          <p:nvPr/>
        </p:nvSpPr>
        <p:spPr>
          <a:xfrm>
            <a:off x="3923925" y="3268663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8" name="Téglalap 87"/>
          <p:cNvSpPr/>
          <p:nvPr/>
        </p:nvSpPr>
        <p:spPr>
          <a:xfrm>
            <a:off x="3923924" y="3571876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89" name="Téglalap 88"/>
          <p:cNvSpPr/>
          <p:nvPr/>
        </p:nvSpPr>
        <p:spPr>
          <a:xfrm>
            <a:off x="3923928" y="3879056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0" name="Téglalap 89"/>
          <p:cNvSpPr/>
          <p:nvPr/>
        </p:nvSpPr>
        <p:spPr>
          <a:xfrm>
            <a:off x="3923928" y="4186238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1" name="Téglalap 90"/>
          <p:cNvSpPr/>
          <p:nvPr/>
        </p:nvSpPr>
        <p:spPr>
          <a:xfrm>
            <a:off x="3923928" y="4492625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2" name="Téglalap 91"/>
          <p:cNvSpPr/>
          <p:nvPr/>
        </p:nvSpPr>
        <p:spPr>
          <a:xfrm>
            <a:off x="3923923" y="4795838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3" name="Téglalap 92"/>
          <p:cNvSpPr/>
          <p:nvPr/>
        </p:nvSpPr>
        <p:spPr>
          <a:xfrm>
            <a:off x="3923922" y="5102226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4" name="Téglalap 93"/>
          <p:cNvSpPr/>
          <p:nvPr/>
        </p:nvSpPr>
        <p:spPr>
          <a:xfrm>
            <a:off x="4991298" y="2078831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5" name="Téglalap 94"/>
          <p:cNvSpPr/>
          <p:nvPr/>
        </p:nvSpPr>
        <p:spPr>
          <a:xfrm>
            <a:off x="4991298" y="2385218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6" name="Téglalap 95"/>
          <p:cNvSpPr/>
          <p:nvPr/>
        </p:nvSpPr>
        <p:spPr>
          <a:xfrm>
            <a:off x="4991297" y="2691606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7" name="Téglalap 96"/>
          <p:cNvSpPr/>
          <p:nvPr/>
        </p:nvSpPr>
        <p:spPr>
          <a:xfrm>
            <a:off x="4991296" y="2960688"/>
            <a:ext cx="995363" cy="271462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8" name="Téglalap 97"/>
          <p:cNvSpPr/>
          <p:nvPr/>
        </p:nvSpPr>
        <p:spPr>
          <a:xfrm>
            <a:off x="4991295" y="3304381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99" name="Téglalap 98"/>
          <p:cNvSpPr/>
          <p:nvPr/>
        </p:nvSpPr>
        <p:spPr>
          <a:xfrm>
            <a:off x="4991294" y="3607594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100" name="Téglalap 99"/>
          <p:cNvSpPr/>
          <p:nvPr/>
        </p:nvSpPr>
        <p:spPr>
          <a:xfrm>
            <a:off x="4991298" y="3879056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101" name="Téglalap 100"/>
          <p:cNvSpPr/>
          <p:nvPr/>
        </p:nvSpPr>
        <p:spPr>
          <a:xfrm>
            <a:off x="4991298" y="4186238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102" name="Téglalap 101"/>
          <p:cNvSpPr/>
          <p:nvPr/>
        </p:nvSpPr>
        <p:spPr>
          <a:xfrm>
            <a:off x="4991298" y="4492625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103" name="Téglalap 102"/>
          <p:cNvSpPr/>
          <p:nvPr/>
        </p:nvSpPr>
        <p:spPr>
          <a:xfrm>
            <a:off x="4991293" y="4795838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104" name="Téglalap 103"/>
          <p:cNvSpPr/>
          <p:nvPr/>
        </p:nvSpPr>
        <p:spPr>
          <a:xfrm>
            <a:off x="4991292" y="5102226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chemeClr val="accent3"/>
              </a:buClr>
              <a:defRPr/>
            </a:pPr>
            <a:endParaRPr lang="hu-HU" sz="1400" b="1" dirty="0"/>
          </a:p>
        </p:txBody>
      </p:sp>
      <p:sp>
        <p:nvSpPr>
          <p:cNvPr id="105" name="Téglalap 104"/>
          <p:cNvSpPr/>
          <p:nvPr/>
        </p:nvSpPr>
        <p:spPr>
          <a:xfrm>
            <a:off x="4523705" y="5918241"/>
            <a:ext cx="995363" cy="271462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3"/>
              </a:buClr>
              <a:defRPr/>
            </a:pPr>
            <a:r>
              <a:rPr lang="hu-H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Nincsen</a:t>
            </a:r>
            <a:endParaRPr lang="hu-H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églalap 105"/>
          <p:cNvSpPr/>
          <p:nvPr/>
        </p:nvSpPr>
        <p:spPr>
          <a:xfrm>
            <a:off x="3203848" y="5918241"/>
            <a:ext cx="995363" cy="271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Clr>
                <a:schemeClr val="accent3"/>
              </a:buClr>
              <a:defRPr/>
            </a:pPr>
            <a:r>
              <a:rPr lang="hu-H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Másodlagos</a:t>
            </a:r>
            <a:endParaRPr lang="hu-H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églalap 106"/>
          <p:cNvSpPr/>
          <p:nvPr/>
        </p:nvSpPr>
        <p:spPr>
          <a:xfrm>
            <a:off x="1865008" y="5918241"/>
            <a:ext cx="995363" cy="271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3"/>
              </a:buClr>
              <a:defRPr/>
            </a:pPr>
            <a:r>
              <a:rPr lang="hu-H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Elsődleges</a:t>
            </a:r>
            <a:endParaRPr lang="hu-H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" name="Kép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Szervezeti modell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9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Előzmények</a:t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4004987"/>
              </p:ext>
            </p:extLst>
          </p:nvPr>
        </p:nvGraphicFramePr>
        <p:xfrm>
          <a:off x="467544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ép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321404779"/>
              </p:ext>
            </p:extLst>
          </p:nvPr>
        </p:nvGraphicFramePr>
        <p:xfrm>
          <a:off x="683568" y="2780928"/>
          <a:ext cx="736848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4521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568952" cy="1470025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új fenntartói hálózat felépítése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50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églalap 117"/>
          <p:cNvSpPr/>
          <p:nvPr/>
        </p:nvSpPr>
        <p:spPr>
          <a:xfrm>
            <a:off x="107950" y="1201738"/>
            <a:ext cx="4394200" cy="1439862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modell nem kalkulál regionális / megyei szinttel.</a:t>
            </a:r>
          </a:p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járási </a:t>
            </a:r>
            <a:r>
              <a:rPr lang="hu-H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tankerületek területi </a:t>
            </a:r>
            <a:r>
              <a:rPr lang="hu-H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egységeire alapoz.</a:t>
            </a:r>
            <a:endParaRPr lang="hu-H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Összesen </a:t>
            </a:r>
            <a:r>
              <a:rPr lang="hu-H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 </a:t>
            </a:r>
            <a:r>
              <a:rPr lang="hu-H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Tankerület </a:t>
            </a:r>
            <a:r>
              <a:rPr lang="hu-H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Központ kialakítása</a:t>
            </a:r>
            <a:r>
              <a:rPr lang="hu-H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melyek gazdasági szervezettel rendelkező költségvetési </a:t>
            </a:r>
            <a:r>
              <a:rPr lang="hu-H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szervek.</a:t>
            </a:r>
            <a:endParaRPr lang="hu-H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gazdasági feladatokat a </a:t>
            </a:r>
            <a:r>
              <a:rPr lang="hu-H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TK-hoz tartozói </a:t>
            </a:r>
            <a:r>
              <a:rPr lang="hu-H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intézmények szintjén a </a:t>
            </a:r>
            <a:r>
              <a:rPr lang="hu-H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 erőforrásaival </a:t>
            </a:r>
            <a:r>
              <a:rPr lang="hu-H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 megvalósítani.</a:t>
            </a:r>
          </a:p>
        </p:txBody>
      </p:sp>
      <p:sp>
        <p:nvSpPr>
          <p:cNvPr id="119" name="Téglalap 118"/>
          <p:cNvSpPr/>
          <p:nvPr/>
        </p:nvSpPr>
        <p:spPr>
          <a:xfrm>
            <a:off x="107950" y="2708275"/>
            <a:ext cx="4394200" cy="3889375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hu-HU" sz="1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modell sematikus ábrája</a:t>
            </a:r>
          </a:p>
        </p:txBody>
      </p:sp>
      <p:sp>
        <p:nvSpPr>
          <p:cNvPr id="120" name="Téglalap 119"/>
          <p:cNvSpPr/>
          <p:nvPr/>
        </p:nvSpPr>
        <p:spPr>
          <a:xfrm>
            <a:off x="4656138" y="1546225"/>
            <a:ext cx="900112" cy="9001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defRPr/>
            </a:pPr>
            <a:r>
              <a:rPr lang="hu-H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Támogatás</a:t>
            </a:r>
            <a:r>
              <a:rPr lang="hu-HU" sz="1000" baseline="30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1" name="Téglalap 120"/>
          <p:cNvSpPr/>
          <p:nvPr/>
        </p:nvSpPr>
        <p:spPr>
          <a:xfrm>
            <a:off x="5634038" y="1546225"/>
            <a:ext cx="900112" cy="9001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defRPr/>
            </a:pPr>
            <a:r>
              <a:rPr lang="hu-H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Irányíthatóság</a:t>
            </a:r>
            <a:r>
              <a:rPr lang="hu-HU" sz="1000" baseline="30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2" name="Téglalap 121"/>
          <p:cNvSpPr/>
          <p:nvPr/>
        </p:nvSpPr>
        <p:spPr>
          <a:xfrm>
            <a:off x="6611938" y="1546225"/>
            <a:ext cx="900112" cy="9001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defRPr/>
            </a:pPr>
            <a:r>
              <a:rPr lang="hu-HU" sz="1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Hatékonyság</a:t>
            </a:r>
            <a:r>
              <a:rPr lang="hu-HU" sz="1000" baseline="30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3" name="Téglalap 122"/>
          <p:cNvSpPr/>
          <p:nvPr/>
        </p:nvSpPr>
        <p:spPr>
          <a:xfrm>
            <a:off x="7866063" y="1196975"/>
            <a:ext cx="1100137" cy="14398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hu-HU" sz="10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églalap 123"/>
          <p:cNvSpPr/>
          <p:nvPr/>
        </p:nvSpPr>
        <p:spPr>
          <a:xfrm>
            <a:off x="7966075" y="1546225"/>
            <a:ext cx="900113" cy="900113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defRPr/>
            </a:pPr>
            <a:r>
              <a:rPr lang="hu-HU" sz="4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hu-HU" sz="10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0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0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pont</a:t>
            </a:r>
          </a:p>
        </p:txBody>
      </p:sp>
      <p:sp>
        <p:nvSpPr>
          <p:cNvPr id="125" name="Téglalap 124"/>
          <p:cNvSpPr/>
          <p:nvPr/>
        </p:nvSpPr>
        <p:spPr>
          <a:xfrm>
            <a:off x="4572000" y="1196975"/>
            <a:ext cx="4394200" cy="1439863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hu-HU" sz="10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modell értékelése</a:t>
            </a:r>
          </a:p>
        </p:txBody>
      </p:sp>
      <p:sp>
        <p:nvSpPr>
          <p:cNvPr id="126" name="Háromszög 125"/>
          <p:cNvSpPr/>
          <p:nvPr/>
        </p:nvSpPr>
        <p:spPr>
          <a:xfrm rot="5400000">
            <a:off x="7254082" y="1889919"/>
            <a:ext cx="900112" cy="21590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églalap 126"/>
          <p:cNvSpPr/>
          <p:nvPr/>
        </p:nvSpPr>
        <p:spPr>
          <a:xfrm>
            <a:off x="239713" y="2924175"/>
            <a:ext cx="4130675" cy="566738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Országos</a:t>
            </a:r>
            <a:b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szint (középirányító)</a:t>
            </a:r>
            <a:endParaRPr lang="hu-H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églalap 127"/>
          <p:cNvSpPr/>
          <p:nvPr/>
        </p:nvSpPr>
        <p:spPr>
          <a:xfrm>
            <a:off x="225301" y="3538538"/>
            <a:ext cx="4130675" cy="1884362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Térségi</a:t>
            </a:r>
            <a:b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szint</a:t>
            </a:r>
          </a:p>
        </p:txBody>
      </p:sp>
      <p:sp>
        <p:nvSpPr>
          <p:cNvPr id="129" name="Téglalap 128"/>
          <p:cNvSpPr/>
          <p:nvPr/>
        </p:nvSpPr>
        <p:spPr>
          <a:xfrm>
            <a:off x="239713" y="5470525"/>
            <a:ext cx="4140200" cy="684213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hu-H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Iskola</a:t>
            </a: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szint</a:t>
            </a:r>
            <a:endParaRPr lang="hu-HU" sz="120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Egyenes összekötő 129"/>
          <p:cNvCxnSpPr>
            <a:stCxn id="230" idx="0"/>
            <a:endCxn id="235" idx="2"/>
          </p:cNvCxnSpPr>
          <p:nvPr/>
        </p:nvCxnSpPr>
        <p:spPr>
          <a:xfrm flipH="1" flipV="1">
            <a:off x="3105150" y="3387725"/>
            <a:ext cx="530225" cy="14605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Lekerekített téglalap 130"/>
          <p:cNvSpPr/>
          <p:nvPr/>
        </p:nvSpPr>
        <p:spPr>
          <a:xfrm>
            <a:off x="1844675" y="4848225"/>
            <a:ext cx="393700" cy="2159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TK1</a:t>
            </a:r>
          </a:p>
        </p:txBody>
      </p:sp>
      <p:sp>
        <p:nvSpPr>
          <p:cNvPr id="132" name="Lekerekített téglalap 131"/>
          <p:cNvSpPr/>
          <p:nvPr/>
        </p:nvSpPr>
        <p:spPr>
          <a:xfrm>
            <a:off x="2376488" y="4848225"/>
            <a:ext cx="393700" cy="2159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TK2</a:t>
            </a:r>
          </a:p>
        </p:txBody>
      </p:sp>
      <p:sp>
        <p:nvSpPr>
          <p:cNvPr id="133" name="Lekerekített téglalap 132"/>
          <p:cNvSpPr/>
          <p:nvPr/>
        </p:nvSpPr>
        <p:spPr>
          <a:xfrm>
            <a:off x="2908300" y="4848225"/>
            <a:ext cx="392113" cy="2159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TK3</a:t>
            </a:r>
          </a:p>
        </p:txBody>
      </p:sp>
      <p:sp>
        <p:nvSpPr>
          <p:cNvPr id="134" name="Ellipszis 133"/>
          <p:cNvSpPr/>
          <p:nvPr/>
        </p:nvSpPr>
        <p:spPr>
          <a:xfrm>
            <a:off x="1550988" y="58753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Ellipszis 134"/>
          <p:cNvSpPr/>
          <p:nvPr/>
        </p:nvSpPr>
        <p:spPr>
          <a:xfrm>
            <a:off x="1665288" y="5875338"/>
            <a:ext cx="50800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Ellipszis 135"/>
          <p:cNvSpPr/>
          <p:nvPr/>
        </p:nvSpPr>
        <p:spPr>
          <a:xfrm>
            <a:off x="1790700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Ellipszis 136"/>
          <p:cNvSpPr/>
          <p:nvPr/>
        </p:nvSpPr>
        <p:spPr>
          <a:xfrm>
            <a:off x="1908175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Ellipszis 137"/>
          <p:cNvSpPr/>
          <p:nvPr/>
        </p:nvSpPr>
        <p:spPr>
          <a:xfrm>
            <a:off x="2019300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Ellipszis 138"/>
          <p:cNvSpPr/>
          <p:nvPr/>
        </p:nvSpPr>
        <p:spPr>
          <a:xfrm>
            <a:off x="2130425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Ellipszis 139"/>
          <p:cNvSpPr/>
          <p:nvPr/>
        </p:nvSpPr>
        <p:spPr>
          <a:xfrm>
            <a:off x="2255838" y="58753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Ellipszis 140"/>
          <p:cNvSpPr/>
          <p:nvPr/>
        </p:nvSpPr>
        <p:spPr>
          <a:xfrm>
            <a:off x="2381250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Ellipszis 141"/>
          <p:cNvSpPr/>
          <p:nvPr/>
        </p:nvSpPr>
        <p:spPr>
          <a:xfrm>
            <a:off x="2506663" y="5875338"/>
            <a:ext cx="50800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Ellipszis 142"/>
          <p:cNvSpPr/>
          <p:nvPr/>
        </p:nvSpPr>
        <p:spPr>
          <a:xfrm>
            <a:off x="2632075" y="5875338"/>
            <a:ext cx="50800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Ellipszis 143"/>
          <p:cNvSpPr/>
          <p:nvPr/>
        </p:nvSpPr>
        <p:spPr>
          <a:xfrm>
            <a:off x="2755900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Ellipszis 144"/>
          <p:cNvSpPr/>
          <p:nvPr/>
        </p:nvSpPr>
        <p:spPr>
          <a:xfrm>
            <a:off x="2881313" y="58753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Ellipszis 145"/>
          <p:cNvSpPr/>
          <p:nvPr/>
        </p:nvSpPr>
        <p:spPr>
          <a:xfrm>
            <a:off x="3006725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Ellipszis 146"/>
          <p:cNvSpPr/>
          <p:nvPr/>
        </p:nvSpPr>
        <p:spPr>
          <a:xfrm>
            <a:off x="3151188" y="58753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Ellipszis 147"/>
          <p:cNvSpPr/>
          <p:nvPr/>
        </p:nvSpPr>
        <p:spPr>
          <a:xfrm>
            <a:off x="3276600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Ellipszis 148"/>
          <p:cNvSpPr/>
          <p:nvPr/>
        </p:nvSpPr>
        <p:spPr>
          <a:xfrm>
            <a:off x="3402013" y="58753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Ellipszis 149"/>
          <p:cNvSpPr/>
          <p:nvPr/>
        </p:nvSpPr>
        <p:spPr>
          <a:xfrm>
            <a:off x="3470275" y="5875338"/>
            <a:ext cx="52388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Ellipszis 150"/>
          <p:cNvSpPr/>
          <p:nvPr/>
        </p:nvSpPr>
        <p:spPr>
          <a:xfrm>
            <a:off x="3595688" y="58753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Ellipszis 151"/>
          <p:cNvSpPr/>
          <p:nvPr/>
        </p:nvSpPr>
        <p:spPr>
          <a:xfrm>
            <a:off x="1547813" y="5962650"/>
            <a:ext cx="52387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Ellipszis 152"/>
          <p:cNvSpPr/>
          <p:nvPr/>
        </p:nvSpPr>
        <p:spPr>
          <a:xfrm>
            <a:off x="1660525" y="5962650"/>
            <a:ext cx="52388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Ellipszis 153"/>
          <p:cNvSpPr/>
          <p:nvPr/>
        </p:nvSpPr>
        <p:spPr>
          <a:xfrm>
            <a:off x="1787525" y="5962650"/>
            <a:ext cx="52388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Ellipszis 154"/>
          <p:cNvSpPr/>
          <p:nvPr/>
        </p:nvSpPr>
        <p:spPr>
          <a:xfrm>
            <a:off x="1905000" y="5962650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Ellipszis 155"/>
          <p:cNvSpPr/>
          <p:nvPr/>
        </p:nvSpPr>
        <p:spPr>
          <a:xfrm>
            <a:off x="2016125" y="5962650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Ellipszis 156"/>
          <p:cNvSpPr/>
          <p:nvPr/>
        </p:nvSpPr>
        <p:spPr>
          <a:xfrm>
            <a:off x="2127250" y="5962650"/>
            <a:ext cx="52388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Ellipszis 157"/>
          <p:cNvSpPr/>
          <p:nvPr/>
        </p:nvSpPr>
        <p:spPr>
          <a:xfrm>
            <a:off x="2252663" y="5962650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Ellipszis 158"/>
          <p:cNvSpPr/>
          <p:nvPr/>
        </p:nvSpPr>
        <p:spPr>
          <a:xfrm>
            <a:off x="2378075" y="5962650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Ellipszis 159"/>
          <p:cNvSpPr/>
          <p:nvPr/>
        </p:nvSpPr>
        <p:spPr>
          <a:xfrm>
            <a:off x="2501900" y="5962650"/>
            <a:ext cx="52388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Ellipszis 160"/>
          <p:cNvSpPr/>
          <p:nvPr/>
        </p:nvSpPr>
        <p:spPr>
          <a:xfrm>
            <a:off x="2627313" y="5962650"/>
            <a:ext cx="52387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Ellipszis 161"/>
          <p:cNvSpPr/>
          <p:nvPr/>
        </p:nvSpPr>
        <p:spPr>
          <a:xfrm>
            <a:off x="2752725" y="5962650"/>
            <a:ext cx="52388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Ellipszis 162"/>
          <p:cNvSpPr/>
          <p:nvPr/>
        </p:nvSpPr>
        <p:spPr>
          <a:xfrm>
            <a:off x="2878138" y="5962650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Ellipszis 163"/>
          <p:cNvSpPr/>
          <p:nvPr/>
        </p:nvSpPr>
        <p:spPr>
          <a:xfrm>
            <a:off x="3003550" y="5962650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Ellipszis 164"/>
          <p:cNvSpPr/>
          <p:nvPr/>
        </p:nvSpPr>
        <p:spPr>
          <a:xfrm>
            <a:off x="3148013" y="5962650"/>
            <a:ext cx="52387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Ellipszis 165"/>
          <p:cNvSpPr/>
          <p:nvPr/>
        </p:nvSpPr>
        <p:spPr>
          <a:xfrm>
            <a:off x="3273425" y="5962650"/>
            <a:ext cx="52388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Ellipszis 166"/>
          <p:cNvSpPr/>
          <p:nvPr/>
        </p:nvSpPr>
        <p:spPr>
          <a:xfrm>
            <a:off x="3398838" y="5962650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Ellipszis 167"/>
          <p:cNvSpPr/>
          <p:nvPr/>
        </p:nvSpPr>
        <p:spPr>
          <a:xfrm>
            <a:off x="3467100" y="5962650"/>
            <a:ext cx="52388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Ellipszis 168"/>
          <p:cNvSpPr/>
          <p:nvPr/>
        </p:nvSpPr>
        <p:spPr>
          <a:xfrm>
            <a:off x="3592513" y="5962650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Egyenes összekötő 169"/>
          <p:cNvCxnSpPr>
            <a:stCxn id="131" idx="2"/>
            <a:endCxn id="134" idx="0"/>
          </p:cNvCxnSpPr>
          <p:nvPr/>
        </p:nvCxnSpPr>
        <p:spPr>
          <a:xfrm flipH="1">
            <a:off x="1577975" y="5064125"/>
            <a:ext cx="463550" cy="81121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1" name="Egyenes összekötő 170"/>
          <p:cNvCxnSpPr>
            <a:stCxn id="131" idx="2"/>
            <a:endCxn id="135" idx="0"/>
          </p:cNvCxnSpPr>
          <p:nvPr/>
        </p:nvCxnSpPr>
        <p:spPr>
          <a:xfrm flipH="1">
            <a:off x="1690688" y="5064125"/>
            <a:ext cx="350837" cy="81121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2" name="Egyenes összekötő 171"/>
          <p:cNvCxnSpPr>
            <a:stCxn id="131" idx="2"/>
            <a:endCxn id="136" idx="7"/>
          </p:cNvCxnSpPr>
          <p:nvPr/>
        </p:nvCxnSpPr>
        <p:spPr>
          <a:xfrm flipH="1">
            <a:off x="1835150" y="5064125"/>
            <a:ext cx="206375" cy="81915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3" name="Egyenes összekötő 172"/>
          <p:cNvCxnSpPr>
            <a:stCxn id="131" idx="2"/>
            <a:endCxn id="137" idx="4"/>
          </p:cNvCxnSpPr>
          <p:nvPr/>
        </p:nvCxnSpPr>
        <p:spPr>
          <a:xfrm flipH="1">
            <a:off x="1933575" y="5064125"/>
            <a:ext cx="107950" cy="86360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4" name="Egyenes összekötő 173"/>
          <p:cNvCxnSpPr>
            <a:stCxn id="131" idx="2"/>
            <a:endCxn id="138" idx="5"/>
          </p:cNvCxnSpPr>
          <p:nvPr/>
        </p:nvCxnSpPr>
        <p:spPr>
          <a:xfrm>
            <a:off x="2041525" y="5064125"/>
            <a:ext cx="22225" cy="85566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5" name="Egyenes összekötő 174"/>
          <p:cNvCxnSpPr>
            <a:stCxn id="131" idx="2"/>
            <a:endCxn id="152" idx="0"/>
          </p:cNvCxnSpPr>
          <p:nvPr/>
        </p:nvCxnSpPr>
        <p:spPr>
          <a:xfrm flipH="1">
            <a:off x="1573213" y="5064125"/>
            <a:ext cx="468312" cy="8985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6" name="Egyenes összekötő 175"/>
          <p:cNvCxnSpPr>
            <a:stCxn id="131" idx="2"/>
            <a:endCxn id="153" idx="0"/>
          </p:cNvCxnSpPr>
          <p:nvPr/>
        </p:nvCxnSpPr>
        <p:spPr>
          <a:xfrm flipH="1">
            <a:off x="1687513" y="5064125"/>
            <a:ext cx="354012" cy="8985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7" name="Egyenes összekötő 176"/>
          <p:cNvCxnSpPr>
            <a:stCxn id="131" idx="2"/>
            <a:endCxn id="154" idx="5"/>
          </p:cNvCxnSpPr>
          <p:nvPr/>
        </p:nvCxnSpPr>
        <p:spPr>
          <a:xfrm flipH="1">
            <a:off x="1831975" y="5064125"/>
            <a:ext cx="209550" cy="941388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8" name="Egyenes összekötő 177"/>
          <p:cNvCxnSpPr>
            <a:stCxn id="131" idx="2"/>
            <a:endCxn id="155" idx="6"/>
          </p:cNvCxnSpPr>
          <p:nvPr/>
        </p:nvCxnSpPr>
        <p:spPr>
          <a:xfrm flipH="1">
            <a:off x="1955800" y="5064125"/>
            <a:ext cx="85725" cy="9239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79" name="Egyenes összekötő 178"/>
          <p:cNvCxnSpPr>
            <a:stCxn id="131" idx="2"/>
            <a:endCxn id="156" idx="0"/>
          </p:cNvCxnSpPr>
          <p:nvPr/>
        </p:nvCxnSpPr>
        <p:spPr>
          <a:xfrm flipH="1">
            <a:off x="2041525" y="5064125"/>
            <a:ext cx="0" cy="8985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0" name="Egyenes összekötő 179"/>
          <p:cNvCxnSpPr>
            <a:stCxn id="132" idx="2"/>
            <a:endCxn id="139" idx="1"/>
          </p:cNvCxnSpPr>
          <p:nvPr/>
        </p:nvCxnSpPr>
        <p:spPr>
          <a:xfrm flipH="1">
            <a:off x="2138363" y="5064125"/>
            <a:ext cx="434975" cy="81915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1" name="Egyenes összekötő 180"/>
          <p:cNvCxnSpPr>
            <a:stCxn id="132" idx="2"/>
            <a:endCxn id="140" idx="1"/>
          </p:cNvCxnSpPr>
          <p:nvPr/>
        </p:nvCxnSpPr>
        <p:spPr>
          <a:xfrm flipH="1">
            <a:off x="2263775" y="5064125"/>
            <a:ext cx="309563" cy="81915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2" name="Egyenes összekötő 181"/>
          <p:cNvCxnSpPr>
            <a:stCxn id="132" idx="2"/>
            <a:endCxn id="141" idx="2"/>
          </p:cNvCxnSpPr>
          <p:nvPr/>
        </p:nvCxnSpPr>
        <p:spPr>
          <a:xfrm flipH="1">
            <a:off x="2381250" y="5064125"/>
            <a:ext cx="192088" cy="83820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3" name="Egyenes összekötő 182"/>
          <p:cNvCxnSpPr>
            <a:stCxn id="132" idx="2"/>
            <a:endCxn id="157" idx="7"/>
          </p:cNvCxnSpPr>
          <p:nvPr/>
        </p:nvCxnSpPr>
        <p:spPr>
          <a:xfrm flipH="1">
            <a:off x="2171700" y="5064125"/>
            <a:ext cx="401638" cy="90487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4" name="Egyenes összekötő 183"/>
          <p:cNvCxnSpPr>
            <a:stCxn id="132" idx="2"/>
            <a:endCxn id="158" idx="1"/>
          </p:cNvCxnSpPr>
          <p:nvPr/>
        </p:nvCxnSpPr>
        <p:spPr>
          <a:xfrm flipH="1">
            <a:off x="2260600" y="5064125"/>
            <a:ext cx="312738" cy="90487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5" name="Egyenes összekötő 184"/>
          <p:cNvCxnSpPr>
            <a:stCxn id="132" idx="2"/>
            <a:endCxn id="159" idx="5"/>
          </p:cNvCxnSpPr>
          <p:nvPr/>
        </p:nvCxnSpPr>
        <p:spPr>
          <a:xfrm flipH="1">
            <a:off x="2420938" y="5064125"/>
            <a:ext cx="152400" cy="941388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6" name="Egyenes összekötő 185"/>
          <p:cNvCxnSpPr>
            <a:stCxn id="133" idx="2"/>
            <a:endCxn id="142" idx="7"/>
          </p:cNvCxnSpPr>
          <p:nvPr/>
        </p:nvCxnSpPr>
        <p:spPr>
          <a:xfrm flipH="1">
            <a:off x="2551113" y="5064125"/>
            <a:ext cx="554037" cy="81915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7" name="Egyenes összekötő 186"/>
          <p:cNvCxnSpPr>
            <a:stCxn id="133" idx="2"/>
            <a:endCxn id="143" idx="0"/>
          </p:cNvCxnSpPr>
          <p:nvPr/>
        </p:nvCxnSpPr>
        <p:spPr>
          <a:xfrm flipH="1">
            <a:off x="2657475" y="5064125"/>
            <a:ext cx="447675" cy="81121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8" name="Egyenes összekötő 187"/>
          <p:cNvCxnSpPr>
            <a:stCxn id="133" idx="2"/>
            <a:endCxn id="144" idx="7"/>
          </p:cNvCxnSpPr>
          <p:nvPr/>
        </p:nvCxnSpPr>
        <p:spPr>
          <a:xfrm flipH="1">
            <a:off x="2800350" y="5064125"/>
            <a:ext cx="304800" cy="81915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89" name="Egyenes összekötő 188"/>
          <p:cNvCxnSpPr>
            <a:stCxn id="133" idx="2"/>
            <a:endCxn id="145" idx="1"/>
          </p:cNvCxnSpPr>
          <p:nvPr/>
        </p:nvCxnSpPr>
        <p:spPr>
          <a:xfrm flipH="1">
            <a:off x="2889250" y="5064125"/>
            <a:ext cx="215900" cy="81915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0" name="Egyenes összekötő 189"/>
          <p:cNvCxnSpPr>
            <a:stCxn id="133" idx="2"/>
            <a:endCxn id="146" idx="4"/>
          </p:cNvCxnSpPr>
          <p:nvPr/>
        </p:nvCxnSpPr>
        <p:spPr>
          <a:xfrm flipH="1">
            <a:off x="3032125" y="5064125"/>
            <a:ext cx="73025" cy="86360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1" name="Egyenes összekötő 190"/>
          <p:cNvCxnSpPr>
            <a:stCxn id="133" idx="2"/>
            <a:endCxn id="160" idx="1"/>
          </p:cNvCxnSpPr>
          <p:nvPr/>
        </p:nvCxnSpPr>
        <p:spPr>
          <a:xfrm flipH="1">
            <a:off x="2509838" y="5064125"/>
            <a:ext cx="595312" cy="90487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2" name="Egyenes összekötő 191"/>
          <p:cNvCxnSpPr>
            <a:stCxn id="133" idx="2"/>
            <a:endCxn id="161" idx="7"/>
          </p:cNvCxnSpPr>
          <p:nvPr/>
        </p:nvCxnSpPr>
        <p:spPr>
          <a:xfrm flipH="1">
            <a:off x="2671763" y="5064125"/>
            <a:ext cx="433387" cy="90487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3" name="Egyenes összekötő 192"/>
          <p:cNvCxnSpPr>
            <a:stCxn id="162" idx="0"/>
            <a:endCxn id="133" idx="2"/>
          </p:cNvCxnSpPr>
          <p:nvPr/>
        </p:nvCxnSpPr>
        <p:spPr>
          <a:xfrm flipV="1">
            <a:off x="2778125" y="5064125"/>
            <a:ext cx="327025" cy="8985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4" name="Egyenes összekötő 193"/>
          <p:cNvCxnSpPr>
            <a:stCxn id="163" idx="0"/>
            <a:endCxn id="133" idx="2"/>
          </p:cNvCxnSpPr>
          <p:nvPr/>
        </p:nvCxnSpPr>
        <p:spPr>
          <a:xfrm flipV="1">
            <a:off x="2903538" y="5064125"/>
            <a:ext cx="201612" cy="8985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5" name="Egyenes összekötő 194"/>
          <p:cNvCxnSpPr>
            <a:stCxn id="164" idx="4"/>
            <a:endCxn id="133" idx="2"/>
          </p:cNvCxnSpPr>
          <p:nvPr/>
        </p:nvCxnSpPr>
        <p:spPr>
          <a:xfrm flipV="1">
            <a:off x="3028950" y="5064125"/>
            <a:ext cx="76200" cy="9493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6" name="Egyenes összekötő 195"/>
          <p:cNvCxnSpPr>
            <a:stCxn id="230" idx="2"/>
            <a:endCxn id="150" idx="0"/>
          </p:cNvCxnSpPr>
          <p:nvPr/>
        </p:nvCxnSpPr>
        <p:spPr>
          <a:xfrm flipH="1">
            <a:off x="3497263" y="5064125"/>
            <a:ext cx="138112" cy="81121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7" name="Egyenes összekötő 196"/>
          <p:cNvCxnSpPr>
            <a:stCxn id="230" idx="2"/>
            <a:endCxn id="151" idx="0"/>
          </p:cNvCxnSpPr>
          <p:nvPr/>
        </p:nvCxnSpPr>
        <p:spPr>
          <a:xfrm flipH="1">
            <a:off x="3621088" y="5064125"/>
            <a:ext cx="14287" cy="81121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8" name="Egyenes összekötő 197"/>
          <p:cNvCxnSpPr>
            <a:stCxn id="168" idx="7"/>
            <a:endCxn id="230" idx="2"/>
          </p:cNvCxnSpPr>
          <p:nvPr/>
        </p:nvCxnSpPr>
        <p:spPr>
          <a:xfrm flipV="1">
            <a:off x="3511550" y="5064125"/>
            <a:ext cx="123825" cy="90487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99" name="Egyenes összekötő 198"/>
          <p:cNvCxnSpPr>
            <a:stCxn id="169" idx="4"/>
            <a:endCxn id="230" idx="2"/>
          </p:cNvCxnSpPr>
          <p:nvPr/>
        </p:nvCxnSpPr>
        <p:spPr>
          <a:xfrm flipV="1">
            <a:off x="3617913" y="5064125"/>
            <a:ext cx="17462" cy="9493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200" name="Ellipszis 199"/>
          <p:cNvSpPr/>
          <p:nvPr/>
        </p:nvSpPr>
        <p:spPr>
          <a:xfrm>
            <a:off x="3689350" y="5878513"/>
            <a:ext cx="50800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Ellipszis 200"/>
          <p:cNvSpPr/>
          <p:nvPr/>
        </p:nvSpPr>
        <p:spPr>
          <a:xfrm>
            <a:off x="3800475" y="5878513"/>
            <a:ext cx="50800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Ellipszis 201"/>
          <p:cNvSpPr/>
          <p:nvPr/>
        </p:nvSpPr>
        <p:spPr>
          <a:xfrm>
            <a:off x="3684588" y="59642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Ellipszis 202"/>
          <p:cNvSpPr/>
          <p:nvPr/>
        </p:nvSpPr>
        <p:spPr>
          <a:xfrm>
            <a:off x="3795713" y="59642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4" name="Egyenes összekötő 203"/>
          <p:cNvCxnSpPr>
            <a:stCxn id="230" idx="2"/>
            <a:endCxn id="200" idx="2"/>
          </p:cNvCxnSpPr>
          <p:nvPr/>
        </p:nvCxnSpPr>
        <p:spPr>
          <a:xfrm>
            <a:off x="3635375" y="5064125"/>
            <a:ext cx="53975" cy="839788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05" name="Egyenes összekötő 204"/>
          <p:cNvCxnSpPr>
            <a:stCxn id="230" idx="2"/>
            <a:endCxn id="201" idx="3"/>
          </p:cNvCxnSpPr>
          <p:nvPr/>
        </p:nvCxnSpPr>
        <p:spPr>
          <a:xfrm>
            <a:off x="3635375" y="5064125"/>
            <a:ext cx="173038" cy="858838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06" name="Egyenes összekötő 205"/>
          <p:cNvCxnSpPr>
            <a:stCxn id="202" idx="0"/>
            <a:endCxn id="230" idx="2"/>
          </p:cNvCxnSpPr>
          <p:nvPr/>
        </p:nvCxnSpPr>
        <p:spPr>
          <a:xfrm flipH="1" flipV="1">
            <a:off x="3635375" y="5064125"/>
            <a:ext cx="76200" cy="90011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07" name="Egyenes összekötő 206"/>
          <p:cNvCxnSpPr>
            <a:stCxn id="203" idx="3"/>
            <a:endCxn id="230" idx="2"/>
          </p:cNvCxnSpPr>
          <p:nvPr/>
        </p:nvCxnSpPr>
        <p:spPr>
          <a:xfrm flipH="1" flipV="1">
            <a:off x="3635375" y="5064125"/>
            <a:ext cx="168275" cy="94456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08" name="Egyenes összekötő 207"/>
          <p:cNvCxnSpPr>
            <a:stCxn id="230" idx="2"/>
            <a:endCxn id="147" idx="0"/>
          </p:cNvCxnSpPr>
          <p:nvPr/>
        </p:nvCxnSpPr>
        <p:spPr>
          <a:xfrm flipH="1">
            <a:off x="3178175" y="5064125"/>
            <a:ext cx="457200" cy="811213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Egyenes összekötő 208"/>
          <p:cNvCxnSpPr>
            <a:stCxn id="148" idx="7"/>
            <a:endCxn id="230" idx="2"/>
          </p:cNvCxnSpPr>
          <p:nvPr/>
        </p:nvCxnSpPr>
        <p:spPr>
          <a:xfrm flipV="1">
            <a:off x="3321050" y="5064125"/>
            <a:ext cx="314325" cy="819150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gyenes összekötő 209"/>
          <p:cNvCxnSpPr>
            <a:endCxn id="230" idx="2"/>
          </p:cNvCxnSpPr>
          <p:nvPr/>
        </p:nvCxnSpPr>
        <p:spPr>
          <a:xfrm flipV="1">
            <a:off x="3351213" y="5064125"/>
            <a:ext cx="284162" cy="811213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gyenes összekötő 210"/>
          <p:cNvCxnSpPr>
            <a:stCxn id="165" idx="0"/>
            <a:endCxn id="230" idx="2"/>
          </p:cNvCxnSpPr>
          <p:nvPr/>
        </p:nvCxnSpPr>
        <p:spPr>
          <a:xfrm flipV="1">
            <a:off x="3173413" y="5064125"/>
            <a:ext cx="461962" cy="89852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Egyenes összekötő 211"/>
          <p:cNvCxnSpPr>
            <a:stCxn id="166" idx="0"/>
            <a:endCxn id="230" idx="2"/>
          </p:cNvCxnSpPr>
          <p:nvPr/>
        </p:nvCxnSpPr>
        <p:spPr>
          <a:xfrm flipV="1">
            <a:off x="3298825" y="5064125"/>
            <a:ext cx="336550" cy="898525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gyenes összekötő 212"/>
          <p:cNvCxnSpPr>
            <a:endCxn id="230" idx="2"/>
          </p:cNvCxnSpPr>
          <p:nvPr/>
        </p:nvCxnSpPr>
        <p:spPr>
          <a:xfrm flipV="1">
            <a:off x="3348038" y="5064125"/>
            <a:ext cx="287337" cy="963613"/>
          </a:xfrm>
          <a:prstGeom prst="lin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Ellipszis 213"/>
          <p:cNvSpPr/>
          <p:nvPr/>
        </p:nvSpPr>
        <p:spPr>
          <a:xfrm>
            <a:off x="3975100" y="5864225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Ellipszis 214"/>
          <p:cNvSpPr/>
          <p:nvPr/>
        </p:nvSpPr>
        <p:spPr>
          <a:xfrm>
            <a:off x="4100513" y="5864225"/>
            <a:ext cx="50800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Ellipszis 215"/>
          <p:cNvSpPr/>
          <p:nvPr/>
        </p:nvSpPr>
        <p:spPr>
          <a:xfrm>
            <a:off x="3970338" y="5949950"/>
            <a:ext cx="52387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Ellipszis 216"/>
          <p:cNvSpPr/>
          <p:nvPr/>
        </p:nvSpPr>
        <p:spPr>
          <a:xfrm>
            <a:off x="4095750" y="5949950"/>
            <a:ext cx="52388" cy="50800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8" name="Egyenes összekötő 217"/>
          <p:cNvCxnSpPr>
            <a:stCxn id="231" idx="2"/>
            <a:endCxn id="214" idx="0"/>
          </p:cNvCxnSpPr>
          <p:nvPr/>
        </p:nvCxnSpPr>
        <p:spPr>
          <a:xfrm flipH="1">
            <a:off x="4000500" y="5064125"/>
            <a:ext cx="166688" cy="80010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19" name="Egyenes összekötő 218"/>
          <p:cNvCxnSpPr>
            <a:stCxn id="231" idx="2"/>
            <a:endCxn id="215" idx="0"/>
          </p:cNvCxnSpPr>
          <p:nvPr/>
        </p:nvCxnSpPr>
        <p:spPr>
          <a:xfrm flipH="1">
            <a:off x="4125913" y="5064125"/>
            <a:ext cx="41275" cy="800100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20" name="Egyenes összekötő 219"/>
          <p:cNvCxnSpPr>
            <a:stCxn id="216" idx="7"/>
            <a:endCxn id="231" idx="2"/>
          </p:cNvCxnSpPr>
          <p:nvPr/>
        </p:nvCxnSpPr>
        <p:spPr>
          <a:xfrm flipV="1">
            <a:off x="4014788" y="5064125"/>
            <a:ext cx="152400" cy="89217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21" name="Egyenes összekötő 220"/>
          <p:cNvCxnSpPr>
            <a:stCxn id="217" idx="4"/>
            <a:endCxn id="231" idx="2"/>
          </p:cNvCxnSpPr>
          <p:nvPr/>
        </p:nvCxnSpPr>
        <p:spPr>
          <a:xfrm flipV="1">
            <a:off x="4122738" y="5064125"/>
            <a:ext cx="44450" cy="936625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222" name="Ellipszis 221"/>
          <p:cNvSpPr/>
          <p:nvPr/>
        </p:nvSpPr>
        <p:spPr>
          <a:xfrm>
            <a:off x="4192588" y="5865813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Ellipszis 222"/>
          <p:cNvSpPr/>
          <p:nvPr/>
        </p:nvSpPr>
        <p:spPr>
          <a:xfrm>
            <a:off x="4303713" y="5865813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Ellipszis 223"/>
          <p:cNvSpPr/>
          <p:nvPr/>
        </p:nvSpPr>
        <p:spPr>
          <a:xfrm>
            <a:off x="4189413" y="5951538"/>
            <a:ext cx="50800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Ellipszis 224"/>
          <p:cNvSpPr/>
          <p:nvPr/>
        </p:nvSpPr>
        <p:spPr>
          <a:xfrm>
            <a:off x="4300538" y="5951538"/>
            <a:ext cx="52387" cy="52387"/>
          </a:xfrm>
          <a:prstGeom prst="ellipse">
            <a:avLst/>
          </a:prstGeom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6" name="Egyenes összekötő 225"/>
          <p:cNvCxnSpPr>
            <a:stCxn id="231" idx="2"/>
            <a:endCxn id="222" idx="2"/>
          </p:cNvCxnSpPr>
          <p:nvPr/>
        </p:nvCxnSpPr>
        <p:spPr>
          <a:xfrm>
            <a:off x="4167188" y="5064125"/>
            <a:ext cx="25400" cy="827088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27" name="Egyenes összekötő 226"/>
          <p:cNvCxnSpPr>
            <a:stCxn id="231" idx="2"/>
            <a:endCxn id="223" idx="3"/>
          </p:cNvCxnSpPr>
          <p:nvPr/>
        </p:nvCxnSpPr>
        <p:spPr>
          <a:xfrm>
            <a:off x="4167188" y="5064125"/>
            <a:ext cx="144462" cy="846138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28" name="Egyenes összekötő 227"/>
          <p:cNvCxnSpPr>
            <a:stCxn id="224" idx="0"/>
            <a:endCxn id="231" idx="2"/>
          </p:cNvCxnSpPr>
          <p:nvPr/>
        </p:nvCxnSpPr>
        <p:spPr>
          <a:xfrm flipH="1" flipV="1">
            <a:off x="4167188" y="5064125"/>
            <a:ext cx="47625" cy="88741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229" name="Egyenes összekötő 228"/>
          <p:cNvCxnSpPr>
            <a:stCxn id="225" idx="3"/>
            <a:endCxn id="231" idx="2"/>
          </p:cNvCxnSpPr>
          <p:nvPr/>
        </p:nvCxnSpPr>
        <p:spPr>
          <a:xfrm flipH="1" flipV="1">
            <a:off x="4167188" y="5064125"/>
            <a:ext cx="141287" cy="931863"/>
          </a:xfrm>
          <a:prstGeom prst="line">
            <a:avLst/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230" name="Lekerekített téglalap 229"/>
          <p:cNvSpPr/>
          <p:nvPr/>
        </p:nvSpPr>
        <p:spPr>
          <a:xfrm>
            <a:off x="3438525" y="4848225"/>
            <a:ext cx="393700" cy="2159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TK4</a:t>
            </a:r>
          </a:p>
        </p:txBody>
      </p:sp>
      <p:sp>
        <p:nvSpPr>
          <p:cNvPr id="231" name="Lekerekített téglalap 230"/>
          <p:cNvSpPr/>
          <p:nvPr/>
        </p:nvSpPr>
        <p:spPr>
          <a:xfrm>
            <a:off x="3970338" y="4848225"/>
            <a:ext cx="393700" cy="2159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TK N</a:t>
            </a:r>
            <a:endParaRPr lang="hu-H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2" name="Egyenes összekötő 231"/>
          <p:cNvCxnSpPr>
            <a:stCxn id="133" idx="0"/>
            <a:endCxn id="235" idx="2"/>
          </p:cNvCxnSpPr>
          <p:nvPr/>
        </p:nvCxnSpPr>
        <p:spPr>
          <a:xfrm flipV="1">
            <a:off x="3105150" y="3387725"/>
            <a:ext cx="0" cy="14605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gyenes összekötő 232"/>
          <p:cNvCxnSpPr>
            <a:stCxn id="132" idx="0"/>
            <a:endCxn id="235" idx="2"/>
          </p:cNvCxnSpPr>
          <p:nvPr/>
        </p:nvCxnSpPr>
        <p:spPr>
          <a:xfrm flipV="1">
            <a:off x="2573338" y="3387725"/>
            <a:ext cx="531812" cy="14605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233"/>
          <p:cNvCxnSpPr>
            <a:stCxn id="131" idx="0"/>
            <a:endCxn id="235" idx="2"/>
          </p:cNvCxnSpPr>
          <p:nvPr/>
        </p:nvCxnSpPr>
        <p:spPr>
          <a:xfrm flipV="1">
            <a:off x="2041525" y="3387725"/>
            <a:ext cx="1063625" cy="14605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églalap 234"/>
          <p:cNvSpPr/>
          <p:nvPr/>
        </p:nvSpPr>
        <p:spPr>
          <a:xfrm>
            <a:off x="2606675" y="3027363"/>
            <a:ext cx="996950" cy="3603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Klebelsberg Központ</a:t>
            </a:r>
          </a:p>
        </p:txBody>
      </p:sp>
      <p:sp>
        <p:nvSpPr>
          <p:cNvPr id="236" name="Téglalap 235"/>
          <p:cNvSpPr/>
          <p:nvPr/>
        </p:nvSpPr>
        <p:spPr>
          <a:xfrm>
            <a:off x="5364088" y="3006725"/>
            <a:ext cx="3600400" cy="973138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Optimális, alapfeladat-ellátáshoz közeli </a:t>
            </a: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decentralizáció, </a:t>
            </a: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feladat-ellátáshoz legközelebb telepített döntéshozatal.</a:t>
            </a:r>
          </a:p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Iskolák számára </a:t>
            </a: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egyértelmű, egycsatornás rendszer</a:t>
            </a: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központ számára kezelhető, egycsatornás irányítási rendszer.</a:t>
            </a:r>
          </a:p>
        </p:txBody>
      </p:sp>
      <p:sp>
        <p:nvSpPr>
          <p:cNvPr id="237" name="Oval 50"/>
          <p:cNvSpPr>
            <a:spLocks noChangeArrowheads="1"/>
          </p:cNvSpPr>
          <p:nvPr/>
        </p:nvSpPr>
        <p:spPr bwMode="gray">
          <a:xfrm>
            <a:off x="4743450" y="3175000"/>
            <a:ext cx="636588" cy="6365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8CC8"/>
              </a:buClr>
              <a:buSzPct val="80000"/>
              <a:buFont typeface="Wingdings" pitchFamily="2" charset="2"/>
              <a:buNone/>
              <a:defRPr/>
            </a:pPr>
            <a:endParaRPr lang="en-US" sz="16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AutoShape 51"/>
          <p:cNvSpPr>
            <a:spLocks noChangeArrowheads="1"/>
          </p:cNvSpPr>
          <p:nvPr/>
        </p:nvSpPr>
        <p:spPr bwMode="auto">
          <a:xfrm>
            <a:off x="4860925" y="3292475"/>
            <a:ext cx="401638" cy="403225"/>
          </a:xfrm>
          <a:prstGeom prst="plus">
            <a:avLst>
              <a:gd name="adj" fmla="val 3540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buClr>
                <a:srgbClr val="3C58A1"/>
              </a:buClr>
              <a:buSzPct val="80000"/>
              <a:buFont typeface="Wingdings" pitchFamily="2" charset="2"/>
              <a:buNone/>
              <a:defRPr/>
            </a:pPr>
            <a:endParaRPr lang="en-US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Oval 53"/>
          <p:cNvSpPr>
            <a:spLocks noChangeArrowheads="1"/>
          </p:cNvSpPr>
          <p:nvPr/>
        </p:nvSpPr>
        <p:spPr bwMode="gray">
          <a:xfrm>
            <a:off x="4754563" y="4281488"/>
            <a:ext cx="636587" cy="6365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8CC8"/>
              </a:buClr>
              <a:buSzPct val="80000"/>
              <a:buFont typeface="Wingdings" pitchFamily="2" charset="2"/>
              <a:buNone/>
              <a:defRPr/>
            </a:pPr>
            <a:endParaRPr lang="en-US" sz="16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Rectangle 54"/>
          <p:cNvSpPr>
            <a:spLocks noChangeArrowheads="1"/>
          </p:cNvSpPr>
          <p:nvPr/>
        </p:nvSpPr>
        <p:spPr bwMode="auto">
          <a:xfrm>
            <a:off x="4870450" y="4546600"/>
            <a:ext cx="403225" cy="106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72000" tIns="72000" rIns="72000" bIns="72000" anchor="ctr"/>
          <a:lstStyle/>
          <a:p>
            <a:pPr eaLnBrk="0" hangingPunct="0">
              <a:spcBef>
                <a:spcPct val="50000"/>
              </a:spcBef>
              <a:buClr>
                <a:srgbClr val="3C58A1"/>
              </a:buClr>
              <a:buSzPct val="80000"/>
              <a:buFont typeface="Wingdings" pitchFamily="2" charset="2"/>
              <a:buNone/>
              <a:defRPr/>
            </a:pPr>
            <a:endParaRPr lang="en-US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Téglalap 240"/>
          <p:cNvSpPr/>
          <p:nvPr/>
        </p:nvSpPr>
        <p:spPr>
          <a:xfrm>
            <a:off x="4572000" y="2708275"/>
            <a:ext cx="4394200" cy="2449513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hu-HU" sz="10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modell főbb előnyei / hátrányai</a:t>
            </a:r>
          </a:p>
        </p:txBody>
      </p:sp>
      <p:sp>
        <p:nvSpPr>
          <p:cNvPr id="242" name="Téglalap 241"/>
          <p:cNvSpPr/>
          <p:nvPr/>
        </p:nvSpPr>
        <p:spPr>
          <a:xfrm>
            <a:off x="5364088" y="4113213"/>
            <a:ext cx="3600400" cy="971550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központ irányítási képességei ebben a modellben szétaprózódnak (</a:t>
            </a: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 </a:t>
            </a: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intézmény).</a:t>
            </a:r>
          </a:p>
          <a:p>
            <a:pPr marL="171450" indent="-1714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Szükséges mennyiségű szakember rendelkezésre állása kérdéses a tankerületek szintjén</a:t>
            </a: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3" name="Egyenes összekötő 242"/>
          <p:cNvCxnSpPr/>
          <p:nvPr/>
        </p:nvCxnSpPr>
        <p:spPr>
          <a:xfrm>
            <a:off x="4743450" y="4076700"/>
            <a:ext cx="412273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/>
          <p:cNvCxnSpPr>
            <a:stCxn id="235" idx="2"/>
            <a:endCxn id="231" idx="0"/>
          </p:cNvCxnSpPr>
          <p:nvPr/>
        </p:nvCxnSpPr>
        <p:spPr>
          <a:xfrm>
            <a:off x="3105150" y="3387725"/>
            <a:ext cx="1062038" cy="14605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Lekerekített téglalap 244"/>
          <p:cNvSpPr/>
          <p:nvPr/>
        </p:nvSpPr>
        <p:spPr>
          <a:xfrm>
            <a:off x="188913" y="6083300"/>
            <a:ext cx="4238625" cy="2174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Gazdasági szervezettel rendelkező költségvetési szerv</a:t>
            </a:r>
          </a:p>
        </p:txBody>
      </p:sp>
      <p:sp>
        <p:nvSpPr>
          <p:cNvPr id="246" name="Lekerekített téglalap 245"/>
          <p:cNvSpPr/>
          <p:nvPr/>
        </p:nvSpPr>
        <p:spPr>
          <a:xfrm>
            <a:off x="323850" y="5475288"/>
            <a:ext cx="1295400" cy="19685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hu-H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~90 </a:t>
            </a:r>
            <a:r>
              <a:rPr lang="hu-H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feladatellátási</a:t>
            </a:r>
            <a:r>
              <a:rPr lang="hu-H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hely </a:t>
            </a:r>
            <a:r>
              <a:rPr lang="hu-HU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TK</a:t>
            </a:r>
          </a:p>
        </p:txBody>
      </p:sp>
      <p:sp>
        <p:nvSpPr>
          <p:cNvPr id="247" name="Lekerekített téglalap 246"/>
          <p:cNvSpPr/>
          <p:nvPr/>
        </p:nvSpPr>
        <p:spPr>
          <a:xfrm>
            <a:off x="323850" y="4857750"/>
            <a:ext cx="1295400" cy="19685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 TK </a:t>
            </a: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összesen</a:t>
            </a:r>
          </a:p>
        </p:txBody>
      </p:sp>
      <p:sp>
        <p:nvSpPr>
          <p:cNvPr id="249" name="Ellipszis 248"/>
          <p:cNvSpPr/>
          <p:nvPr>
            <p:custDataLst>
              <p:tags r:id="rId1"/>
            </p:custDataLst>
          </p:nvPr>
        </p:nvSpPr>
        <p:spPr bwMode="auto">
          <a:xfrm>
            <a:off x="4840288" y="1849438"/>
            <a:ext cx="508000" cy="508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Ív 249"/>
          <p:cNvSpPr/>
          <p:nvPr>
            <p:custDataLst>
              <p:tags r:id="rId2"/>
            </p:custDataLst>
          </p:nvPr>
        </p:nvSpPr>
        <p:spPr bwMode="gray">
          <a:xfrm>
            <a:off x="4840288" y="1849438"/>
            <a:ext cx="508000" cy="508000"/>
          </a:xfrm>
          <a:prstGeom prst="arc">
            <a:avLst>
              <a:gd name="adj1" fmla="val 16200000"/>
              <a:gd name="adj2" fmla="val 10800000"/>
            </a:avLst>
          </a:prstGeom>
          <a:solidFill>
            <a:schemeClr val="accent3"/>
          </a:solidFill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Ellipszis 250"/>
          <p:cNvSpPr/>
          <p:nvPr>
            <p:custDataLst>
              <p:tags r:id="rId3"/>
            </p:custDataLst>
          </p:nvPr>
        </p:nvSpPr>
        <p:spPr bwMode="auto">
          <a:xfrm>
            <a:off x="5818188" y="1849438"/>
            <a:ext cx="508000" cy="508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Ív 251"/>
          <p:cNvSpPr/>
          <p:nvPr>
            <p:custDataLst>
              <p:tags r:id="rId4"/>
            </p:custDataLst>
          </p:nvPr>
        </p:nvSpPr>
        <p:spPr bwMode="gray">
          <a:xfrm>
            <a:off x="5818188" y="1849438"/>
            <a:ext cx="508000" cy="508000"/>
          </a:xfrm>
          <a:prstGeom prst="arc">
            <a:avLst>
              <a:gd name="adj1" fmla="val 16200000"/>
              <a:gd name="adj2" fmla="val 10800000"/>
            </a:avLst>
          </a:prstGeom>
          <a:solidFill>
            <a:schemeClr val="accent3"/>
          </a:solidFill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Ellipszis 252"/>
          <p:cNvSpPr/>
          <p:nvPr>
            <p:custDataLst>
              <p:tags r:id="rId5"/>
            </p:custDataLst>
          </p:nvPr>
        </p:nvSpPr>
        <p:spPr bwMode="auto">
          <a:xfrm>
            <a:off x="6796088" y="1849438"/>
            <a:ext cx="508000" cy="508000"/>
          </a:xfrm>
          <a:prstGeom prst="ellipse">
            <a:avLst/>
          </a:prstGeom>
          <a:solidFill>
            <a:schemeClr val="bg1"/>
          </a:solidFill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Ív 253"/>
          <p:cNvSpPr/>
          <p:nvPr>
            <p:custDataLst>
              <p:tags r:id="rId6"/>
            </p:custDataLst>
          </p:nvPr>
        </p:nvSpPr>
        <p:spPr bwMode="gray">
          <a:xfrm>
            <a:off x="6796088" y="1849438"/>
            <a:ext cx="508000" cy="508000"/>
          </a:xfrm>
          <a:prstGeom prst="arc">
            <a:avLst>
              <a:gd name="adj1" fmla="val 16200000"/>
              <a:gd name="adj2" fmla="val 5400000"/>
            </a:avLst>
          </a:prstGeom>
          <a:solidFill>
            <a:schemeClr val="accent3"/>
          </a:solidFill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Téglalap 254"/>
          <p:cNvSpPr/>
          <p:nvPr/>
        </p:nvSpPr>
        <p:spPr>
          <a:xfrm>
            <a:off x="4521200" y="5157788"/>
            <a:ext cx="4537075" cy="1439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hu-H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Definíciók / Kérdések:</a:t>
            </a:r>
          </a:p>
          <a:p>
            <a:pPr>
              <a:defRPr/>
            </a:pPr>
            <a:r>
              <a:rPr lang="hu-H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1: Támogatás – a köznevelési feladatokat ellátó iskolák számára mennyire nyújt támogató környezetet a modell? Mennyire segíti az eredményes szakmai munkát?</a:t>
            </a:r>
          </a:p>
          <a:p>
            <a:pPr>
              <a:defRPr/>
            </a:pPr>
            <a:r>
              <a:rPr lang="hu-H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2: Irányíthatóság – A felelősséget, a hatáskört és a döntési kompetenciát mennyire kezeli együttesen a modell?</a:t>
            </a:r>
          </a:p>
          <a:p>
            <a:pPr>
              <a:defRPr/>
            </a:pPr>
            <a:r>
              <a:rPr lang="hu-H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3: Hatékonyság – Mennyire költséghatékony és professzionális, illetve mekkora erőforrásigénnyel jár a modell?</a:t>
            </a:r>
          </a:p>
          <a:p>
            <a:pPr>
              <a:defRPr/>
            </a:pPr>
            <a:endParaRPr lang="hu-H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u-H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Jelmagyarázat:</a:t>
            </a:r>
            <a:r>
              <a:rPr lang="hu-H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Legkevésbé jó megoldás               Legjobb megoldás</a:t>
            </a:r>
          </a:p>
        </p:txBody>
      </p:sp>
      <p:sp>
        <p:nvSpPr>
          <p:cNvPr id="256" name="Ellipszis 255"/>
          <p:cNvSpPr/>
          <p:nvPr>
            <p:custDataLst>
              <p:tags r:id="rId7"/>
            </p:custDataLst>
          </p:nvPr>
        </p:nvSpPr>
        <p:spPr bwMode="auto">
          <a:xfrm>
            <a:off x="7164288" y="6381328"/>
            <a:ext cx="171450" cy="171450"/>
          </a:xfrm>
          <a:prstGeom prst="ellipse">
            <a:avLst/>
          </a:prstGeom>
          <a:solidFill>
            <a:schemeClr val="bg1"/>
          </a:solidFill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Ellipszis 256"/>
          <p:cNvSpPr/>
          <p:nvPr>
            <p:custDataLst>
              <p:tags r:id="rId8"/>
            </p:custDataLst>
          </p:nvPr>
        </p:nvSpPr>
        <p:spPr bwMode="auto">
          <a:xfrm>
            <a:off x="8604448" y="6381328"/>
            <a:ext cx="171450" cy="17145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8" name="Kép 2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14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6"/>
          <p:cNvGrpSpPr/>
          <p:nvPr/>
        </p:nvGrpSpPr>
        <p:grpSpPr>
          <a:xfrm>
            <a:off x="899592" y="1454307"/>
            <a:ext cx="7241270" cy="1224136"/>
            <a:chOff x="0" y="2296732"/>
            <a:chExt cx="9078947" cy="1915418"/>
          </a:xfrm>
        </p:grpSpPr>
        <p:pic>
          <p:nvPicPr>
            <p:cNvPr id="2" name="Kép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2296732"/>
              <a:ext cx="4454541" cy="1915418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3147" y="2297625"/>
              <a:ext cx="4495800" cy="1914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Szövegdoboz 7"/>
          <p:cNvSpPr txBox="1"/>
          <p:nvPr/>
        </p:nvSpPr>
        <p:spPr>
          <a:xfrm>
            <a:off x="464642" y="3212976"/>
            <a:ext cx="396044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Középirányító</a:t>
            </a:r>
          </a:p>
          <a:p>
            <a:pPr marL="457200" indent="-457200">
              <a:buFont typeface="Arial" pitchFamily="34" charset="0"/>
              <a:buChar char="•"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Egységes szemlélet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Koordináció és ellenőrzés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Stratégia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Központi rendszerek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háttér működtetője,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fejlesztője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Kiemelt projektek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kezelése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Szolgáltató szemlélet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4577881" y="3247648"/>
            <a:ext cx="39604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Fenntartói feladatok</a:t>
            </a:r>
          </a:p>
          <a:p>
            <a:pPr algn="ctr"/>
            <a:endParaRPr lang="hu-H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szerv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Szakmai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fenntartói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feladatok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Operatív irányítás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Gazdálkodás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Szolgáltató szemlélet</a:t>
            </a:r>
            <a:endParaRPr lang="hu-H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8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tankerületi központok elhelyezkedése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PeterffyB\AppData\Local\Microsoft\Windows\Temporary Internet Files\Content.Outlook\ZU670915\Tankerületi központo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1520" y="1700808"/>
            <a:ext cx="7273124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Tankerületi központok - igazgatókkal (Budapest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25144"/>
            <a:ext cx="2001284" cy="1859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99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Klebelsberg Központ és a tankerületi központok költségvetési helyzete jelenleg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91842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33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QZoYgYMTKe.nMxk8hCLw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d82DfwRP.TaGKAq6BIF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SeupBPShy3xFiQ98uHe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hLgmG5tQUCAgKN48iyCX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N0e9UElSXS0ciqXAMw4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yoCHQV3ReWjdRZa.O.R9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kj_eB7bTcOphjTDLw.bl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iw74IXQLSrt2OrePPBXQ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</TotalTime>
  <Words>1019</Words>
  <Application>Microsoft Office PowerPoint</Application>
  <PresentationFormat>Diavetítés a képernyőre (4:3 oldalarány)</PresentationFormat>
  <Paragraphs>237</Paragraphs>
  <Slides>26</Slides>
  <Notes>1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Office-téma</vt:lpstr>
      <vt:lpstr>  Az állami köznevelés-irányítási rendszer átalakulásának első tapasztalatai </vt:lpstr>
      <vt:lpstr>Az új szervezeti modellel szembeni elvárások</vt:lpstr>
      <vt:lpstr>Szervezeti modell</vt:lpstr>
      <vt:lpstr>    Előzmények  </vt:lpstr>
      <vt:lpstr>Az új fenntartói hálózat felépítése</vt:lpstr>
      <vt:lpstr>6. dia</vt:lpstr>
      <vt:lpstr>7. dia</vt:lpstr>
      <vt:lpstr>A tankerületi központok elhelyezkedése</vt:lpstr>
      <vt:lpstr>A Klebelsberg Központ és a tankerületi központok költségvetési helyzete jelenleg</vt:lpstr>
      <vt:lpstr>10. dia</vt:lpstr>
      <vt:lpstr>11. dia</vt:lpstr>
      <vt:lpstr>12. dia</vt:lpstr>
      <vt:lpstr>13. dia</vt:lpstr>
      <vt:lpstr>14. dia</vt:lpstr>
      <vt:lpstr>Az új fenntartói hálózat szereplőinek feladatai</vt:lpstr>
      <vt:lpstr>Célok</vt:lpstr>
      <vt:lpstr>A Klebelsberg Központ elvárásai a tankerületi központok felé</vt:lpstr>
      <vt:lpstr>  </vt:lpstr>
      <vt:lpstr>Tanácsadási hálózat</vt:lpstr>
      <vt:lpstr>Elvégzett és előttünk álló feladatok</vt:lpstr>
      <vt:lpstr>21. dia</vt:lpstr>
      <vt:lpstr>22. dia</vt:lpstr>
      <vt:lpstr>A tankerületi központok munkájának értékelése</vt:lpstr>
      <vt:lpstr>24. dia</vt:lpstr>
      <vt:lpstr>25. dia</vt:lpstr>
      <vt:lpstr>Köszönöm a megtisztelő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Dunaújvárosi Tankerület Központ</dc:title>
  <dc:creator>Kovács Tamás Gábor</dc:creator>
  <cp:lastModifiedBy>Windows-felhasználó</cp:lastModifiedBy>
  <cp:revision>215</cp:revision>
  <cp:lastPrinted>2017-05-26T07:56:39Z</cp:lastPrinted>
  <dcterms:created xsi:type="dcterms:W3CDTF">2017-02-21T14:38:41Z</dcterms:created>
  <dcterms:modified xsi:type="dcterms:W3CDTF">2017-06-30T07:34:36Z</dcterms:modified>
</cp:coreProperties>
</file>