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89" r:id="rId3"/>
    <p:sldId id="265" r:id="rId4"/>
    <p:sldId id="266" r:id="rId5"/>
    <p:sldId id="257" r:id="rId6"/>
    <p:sldId id="291" r:id="rId7"/>
    <p:sldId id="292" r:id="rId8"/>
    <p:sldId id="267" r:id="rId9"/>
    <p:sldId id="268" r:id="rId10"/>
    <p:sldId id="285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9" r:id="rId20"/>
    <p:sldId id="281" r:id="rId21"/>
    <p:sldId id="282" r:id="rId22"/>
    <p:sldId id="284" r:id="rId23"/>
    <p:sldId id="287" r:id="rId24"/>
    <p:sldId id="288" r:id="rId25"/>
    <p:sldId id="259" r:id="rId26"/>
    <p:sldId id="286" r:id="rId27"/>
    <p:sldId id="262" r:id="rId28"/>
    <p:sldId id="263" r:id="rId29"/>
    <p:sldId id="261" r:id="rId30"/>
    <p:sldId id="296" r:id="rId31"/>
    <p:sldId id="290" r:id="rId32"/>
    <p:sldId id="294" r:id="rId33"/>
    <p:sldId id="295" r:id="rId34"/>
    <p:sldId id="283" r:id="rId35"/>
  </p:sldIdLst>
  <p:sldSz cx="12192000" cy="6858000"/>
  <p:notesSz cx="9929813" cy="67992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P" initials="S" lastIdx="1" clrIdx="0">
    <p:extLst>
      <p:ext uri="{19B8F6BF-5375-455C-9EA6-DF929625EA0E}">
        <p15:presenceInfo xmlns:p15="http://schemas.microsoft.com/office/powerpoint/2012/main" userId="Sz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6-15T14:13:40.028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624596" y="0"/>
            <a:ext cx="4302919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4C8D9-ABDF-4D92-932E-9A32E645FB61}" type="datetimeFigureOut">
              <a:rPr lang="hu-HU" smtClean="0"/>
              <a:t>2017. 06. 28.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6458121"/>
            <a:ext cx="4302919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624596" y="6458121"/>
            <a:ext cx="4302919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52020-47C5-4936-9FEC-9BE954CD24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1784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624596" y="0"/>
            <a:ext cx="4302919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022CA-0D8D-4C08-8302-AA7A12FE0BFA}" type="datetimeFigureOut">
              <a:rPr lang="hu-HU" smtClean="0"/>
              <a:t>2017. 06. 28.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81463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92982" y="3272145"/>
            <a:ext cx="7943850" cy="26772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6458121"/>
            <a:ext cx="4302919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624596" y="6458121"/>
            <a:ext cx="4302919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77181-CA2C-4AEC-BDF5-B1C05C1487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016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Létraszerű:</a:t>
            </a:r>
            <a:r>
              <a:rPr lang="hu-HU" baseline="0" dirty="0" smtClean="0"/>
              <a:t> párhuzamos létrák 4-6-8-10-12 fokon keresztül különböző társadalmi helyre kerülnek (ranglétra) – POROSZ</a:t>
            </a:r>
          </a:p>
          <a:p>
            <a:r>
              <a:rPr lang="hu-HU" baseline="0" dirty="0" smtClean="0"/>
              <a:t>Villaszerű – közös elemi iskola SVÉD – 1868-as MAGYAR</a:t>
            </a:r>
          </a:p>
          <a:p>
            <a:r>
              <a:rPr lang="hu-HU" baseline="0" dirty="0" smtClean="0"/>
              <a:t>Lépcsőzetes: AMERIKAI, 45 és 90 közötti MAGYAR – hosszú közös, variábilis 2.és 3. szint</a:t>
            </a:r>
          </a:p>
          <a:p>
            <a:r>
              <a:rPr lang="hu-HU" b="1" baseline="0" dirty="0" smtClean="0"/>
              <a:t>Nem a nevelés formálja a társadalmat, hanem a társadalom formálja a nevelést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5EA20-55CA-4000-9976-CE849F2F0819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3271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Halász Gábor:</a:t>
            </a:r>
            <a:r>
              <a:rPr lang="hu-HU" baseline="0" dirty="0" smtClean="0"/>
              <a:t> </a:t>
            </a:r>
            <a:r>
              <a:rPr lang="hu-HU" b="0" dirty="0" smtClean="0"/>
              <a:t>Minőség és minőségbiztosítás a közoktatásban: oktatáspolitikai megfontolások.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baseline="0" dirty="0" smtClean="0"/>
              <a:t>http://halaszg.ofi.hu/download/Minoseg%20-%20EDUCATIO.htm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Ábra: Márkus</a:t>
            </a:r>
            <a:r>
              <a:rPr lang="hu-HU" baseline="0" dirty="0" smtClean="0"/>
              <a:t> Gábor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540E-3AE0-4C76-B0EC-E1390B70F6F2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3805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tizperciskola.blog.hu/2015/07/14/hozhat-e_csodat_a_9_evfolyamos_iskola" TargetMode="External"/><Relationship Id="rId2" Type="http://schemas.openxmlformats.org/officeDocument/2006/relationships/hyperlink" Target="http://www.oktatas.hu/kozneveles/projektek/tamop3110_oktatasiranyitas/projekthirek/lengyel_oktatasi_reformo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izperciskola.blog.hu/2015/10/21/tavoli_rokonok" TargetMode="External"/><Relationship Id="rId4" Type="http://schemas.openxmlformats.org/officeDocument/2006/relationships/hyperlink" Target="https://annyit.atlatszo.hu/2016/12/09/az-eszt-pisa-eredmenyek-hatter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956062" y="4225834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Az általános iskolai és a gimnáziumi struktúra módosításának lehetőségei 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775461" y="8459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u-HU" dirty="0"/>
              <a:t>„Vagy megtaláljuk az utat, vagy építünk egyet.” (Hannibal)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715" y="355962"/>
            <a:ext cx="5220198" cy="344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7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202" y="0"/>
            <a:ext cx="6320372" cy="6899935"/>
          </a:xfrm>
          <a:prstGeom prst="rect">
            <a:avLst/>
          </a:prstGeom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461573" y="226423"/>
            <a:ext cx="4755811" cy="3181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>
                <a:solidFill>
                  <a:srgbClr val="C00000"/>
                </a:solidFill>
              </a:rPr>
              <a:t>ISKOLASZERKEZET</a:t>
            </a:r>
          </a:p>
          <a:p>
            <a:r>
              <a:rPr lang="hu-HU" sz="2000" dirty="0" smtClean="0">
                <a:solidFill>
                  <a:srgbClr val="C00000"/>
                </a:solidFill>
              </a:rPr>
              <a:t>Lengyelország: 6+3+</a:t>
            </a:r>
            <a:r>
              <a:rPr lang="hu-HU" sz="2000" dirty="0" err="1" smtClean="0">
                <a:solidFill>
                  <a:srgbClr val="C00000"/>
                </a:solidFill>
              </a:rPr>
              <a:t>3</a:t>
            </a:r>
            <a:endParaRPr lang="hu-HU" sz="2000" dirty="0" smtClean="0">
              <a:solidFill>
                <a:srgbClr val="C00000"/>
              </a:solidFill>
            </a:endParaRPr>
          </a:p>
          <a:p>
            <a:r>
              <a:rPr lang="hu-HU" sz="2000" dirty="0" smtClean="0"/>
              <a:t>Szlovákia: 4+5</a:t>
            </a:r>
          </a:p>
          <a:p>
            <a:r>
              <a:rPr lang="hu-HU" sz="2000" dirty="0" smtClean="0">
                <a:solidFill>
                  <a:srgbClr val="C00000"/>
                </a:solidFill>
              </a:rPr>
              <a:t>Észtország: 6+3</a:t>
            </a:r>
          </a:p>
          <a:p>
            <a:r>
              <a:rPr lang="hu-HU" sz="2000" dirty="0" smtClean="0"/>
              <a:t>Portugália 4+2+3+</a:t>
            </a:r>
            <a:r>
              <a:rPr lang="hu-HU" sz="2000" dirty="0" err="1" smtClean="0"/>
              <a:t>3</a:t>
            </a:r>
            <a:endParaRPr lang="hu-HU" sz="2000" dirty="0" smtClean="0"/>
          </a:p>
          <a:p>
            <a:r>
              <a:rPr lang="hu-HU" sz="2000" dirty="0" smtClean="0"/>
              <a:t>Magyarország: 8 (4,6)+4 (8,6) +1? </a:t>
            </a:r>
            <a:endParaRPr lang="hu-HU" sz="2000" dirty="0"/>
          </a:p>
          <a:p>
            <a:r>
              <a:rPr lang="hu-HU" sz="2000" dirty="0"/>
              <a:t>s</a:t>
            </a:r>
            <a:r>
              <a:rPr lang="hu-HU" sz="2000" dirty="0" smtClean="0"/>
              <a:t>tb. </a:t>
            </a:r>
            <a:endParaRPr lang="hu-HU" sz="2000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7461574" y="3449967"/>
            <a:ext cx="4621569" cy="34080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000" dirty="0" smtClean="0">
                <a:solidFill>
                  <a:srgbClr val="C00000"/>
                </a:solidFill>
              </a:rPr>
              <a:t>ÉVES ÓRASZÁM</a:t>
            </a:r>
          </a:p>
          <a:p>
            <a:r>
              <a:rPr lang="hu-HU" sz="2000" dirty="0" smtClean="0">
                <a:solidFill>
                  <a:srgbClr val="C00000"/>
                </a:solidFill>
              </a:rPr>
              <a:t>Lengyelország: 694</a:t>
            </a:r>
          </a:p>
          <a:p>
            <a:r>
              <a:rPr lang="hu-HU" sz="2000" dirty="0" smtClean="0"/>
              <a:t>Szlovákia: 762</a:t>
            </a:r>
          </a:p>
          <a:p>
            <a:r>
              <a:rPr lang="hu-HU" sz="2000" dirty="0" smtClean="0">
                <a:solidFill>
                  <a:srgbClr val="C00000"/>
                </a:solidFill>
              </a:rPr>
              <a:t>Észtország: 715</a:t>
            </a:r>
          </a:p>
          <a:p>
            <a:r>
              <a:rPr lang="hu-HU" sz="2000" dirty="0" smtClean="0"/>
              <a:t>Finnország: 703</a:t>
            </a:r>
          </a:p>
          <a:p>
            <a:r>
              <a:rPr lang="hu-HU" sz="2000" dirty="0" smtClean="0"/>
              <a:t>Magyarország: 694</a:t>
            </a:r>
          </a:p>
          <a:p>
            <a:r>
              <a:rPr lang="hu-HU" sz="2000" dirty="0" smtClean="0"/>
              <a:t>Csehország: 634</a:t>
            </a:r>
          </a:p>
          <a:p>
            <a:r>
              <a:rPr lang="hu-HU" sz="2000" dirty="0"/>
              <a:t>s</a:t>
            </a:r>
            <a:r>
              <a:rPr lang="hu-HU" sz="2000" dirty="0" smtClean="0"/>
              <a:t>tb. 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97756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671038" y="4214611"/>
            <a:ext cx="8087373" cy="2262781"/>
          </a:xfrm>
        </p:spPr>
        <p:txBody>
          <a:bodyPr/>
          <a:lstStyle/>
          <a:p>
            <a:r>
              <a:rPr lang="hu-HU" dirty="0" smtClean="0"/>
              <a:t>A lengyel példa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8467" y="933769"/>
            <a:ext cx="3785587" cy="328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23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04283" y="585474"/>
            <a:ext cx="8911687" cy="1280890"/>
          </a:xfrm>
        </p:spPr>
        <p:txBody>
          <a:bodyPr/>
          <a:lstStyle/>
          <a:p>
            <a:pPr algn="l"/>
            <a:r>
              <a:rPr lang="hu-HU" dirty="0" smtClean="0"/>
              <a:t>Átalakítás jellemzői (1999)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11413" y="2910092"/>
            <a:ext cx="8915400" cy="3777622"/>
          </a:xfrm>
        </p:spPr>
        <p:txBody>
          <a:bodyPr/>
          <a:lstStyle/>
          <a:p>
            <a:r>
              <a:rPr lang="hu-HU" dirty="0" smtClean="0"/>
              <a:t>A közigazgatás reformjával párhuzamosan, de attól időben elválasztva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Decentralizáló tantervi </a:t>
            </a:r>
            <a:r>
              <a:rPr lang="hu-HU" dirty="0" smtClean="0"/>
              <a:t>reform</a:t>
            </a:r>
          </a:p>
          <a:p>
            <a:r>
              <a:rPr lang="hu-HU" dirty="0" smtClean="0"/>
              <a:t>Iskolai körzetek kialakításának fő szempontja: minőségi oktatáshoz való hozzáférés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Feladat</a:t>
            </a:r>
            <a:r>
              <a:rPr lang="hu-HU" dirty="0" smtClean="0"/>
              <a:t>finanszírozás a </a:t>
            </a:r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létszám</a:t>
            </a:r>
            <a:r>
              <a:rPr lang="hu-HU" dirty="0" err="1" smtClean="0"/>
              <a:t>finanszírozás</a:t>
            </a:r>
            <a:r>
              <a:rPr lang="hu-HU" dirty="0" smtClean="0"/>
              <a:t> helyett </a:t>
            </a:r>
          </a:p>
          <a:p>
            <a:r>
              <a:rPr lang="hu-HU" dirty="0" smtClean="0"/>
              <a:t>Infrastruktúra modernizálása (uniós források)</a:t>
            </a:r>
          </a:p>
          <a:p>
            <a:r>
              <a:rPr lang="hu-HU" dirty="0" smtClean="0"/>
              <a:t>Külső értékelési rendszer megújítása (tanfelügyeleti rendszer) 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kimeneti szabályozó </a:t>
            </a:r>
            <a:r>
              <a:rPr lang="hu-HU" dirty="0" smtClean="0">
                <a:sym typeface="Wingdings" panose="05000000000000000000" pitchFamily="2" charset="2"/>
              </a:rPr>
              <a:t>rendszer (6., 9., 12. évfolyamon)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1627" y="227544"/>
            <a:ext cx="3530373" cy="234930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2769" y="5609345"/>
            <a:ext cx="1244735" cy="107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387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Intézményszerkezet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59307" y="3020889"/>
            <a:ext cx="10018713" cy="4004257"/>
          </a:xfrm>
        </p:spPr>
        <p:txBody>
          <a:bodyPr>
            <a:normAutofit/>
          </a:bodyPr>
          <a:lstStyle/>
          <a:p>
            <a:r>
              <a:rPr lang="hu-HU" sz="2000" dirty="0" smtClean="0">
                <a:solidFill>
                  <a:srgbClr val="C00000"/>
                </a:solidFill>
              </a:rPr>
              <a:t>Iskola előtti nevelés</a:t>
            </a:r>
            <a:r>
              <a:rPr lang="hu-HU" sz="2000" dirty="0" smtClean="0"/>
              <a:t>: 5 éves kortól kötelező – iskola-előkészítő évfolyam óvodában (67%) vagy másutt</a:t>
            </a:r>
          </a:p>
          <a:p>
            <a:r>
              <a:rPr lang="hu-HU" sz="2000" dirty="0" smtClean="0">
                <a:solidFill>
                  <a:srgbClr val="C00000"/>
                </a:solidFill>
              </a:rPr>
              <a:t>Alapozó oktatás</a:t>
            </a:r>
            <a:r>
              <a:rPr lang="hu-HU" sz="2000" dirty="0"/>
              <a:t> </a:t>
            </a:r>
            <a:r>
              <a:rPr lang="hu-HU" sz="2000" dirty="0" smtClean="0"/>
              <a:t>(elemi iskola): hat évfolyam</a:t>
            </a:r>
          </a:p>
          <a:p>
            <a:pPr lvl="1"/>
            <a:r>
              <a:rPr lang="hu-HU" sz="1800" dirty="0" smtClean="0"/>
              <a:t>1-3. évfolyam: egy tanítós rendszer, integrált tantárgyi keretek</a:t>
            </a:r>
          </a:p>
          <a:p>
            <a:pPr lvl="1"/>
            <a:r>
              <a:rPr lang="hu-HU" sz="1800" dirty="0" smtClean="0"/>
              <a:t>1-2. évfolyamon nincs vizsga, harmadik év végén szöveges értékelés</a:t>
            </a:r>
          </a:p>
          <a:p>
            <a:pPr lvl="1"/>
            <a:r>
              <a:rPr lang="hu-HU" sz="1800" dirty="0" smtClean="0"/>
              <a:t>4-6. évfolyam: tantárgyak, több tanító, osztályozás</a:t>
            </a:r>
          </a:p>
          <a:p>
            <a:pPr lvl="1"/>
            <a:r>
              <a:rPr lang="hu-HU" sz="1800" dirty="0" smtClean="0">
                <a:solidFill>
                  <a:srgbClr val="C00000"/>
                </a:solidFill>
              </a:rPr>
              <a:t>ZÁRÓ ÉRTÉKELÉS</a:t>
            </a:r>
            <a:r>
              <a:rPr lang="hu-HU" sz="1800" dirty="0" smtClean="0"/>
              <a:t>: standardizált kompetenciamérő teszt (nem szelektál, de a továbblépés feltétele) </a:t>
            </a:r>
          </a:p>
          <a:p>
            <a:pPr lvl="1"/>
            <a:endParaRPr lang="hu-HU" sz="1800" dirty="0" smtClean="0"/>
          </a:p>
          <a:p>
            <a:pPr lvl="1"/>
            <a:endParaRPr lang="hu-HU" sz="1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3538" y="219218"/>
            <a:ext cx="4049485" cy="2685762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2769" y="5609345"/>
            <a:ext cx="1244735" cy="107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70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0855" y="5594021"/>
            <a:ext cx="1249788" cy="1079086"/>
          </a:xfrm>
          <a:prstGeom prst="rect">
            <a:avLst/>
          </a:prstGeom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07036" y="141668"/>
            <a:ext cx="10018713" cy="6233375"/>
          </a:xfrm>
        </p:spPr>
        <p:txBody>
          <a:bodyPr>
            <a:noAutofit/>
          </a:bodyPr>
          <a:lstStyle/>
          <a:p>
            <a:r>
              <a:rPr lang="hu-HU" sz="2000" dirty="0">
                <a:solidFill>
                  <a:srgbClr val="C00000"/>
                </a:solidFill>
              </a:rPr>
              <a:t>Alsó középiskola </a:t>
            </a:r>
            <a:r>
              <a:rPr lang="hu-HU" sz="2000" dirty="0"/>
              <a:t>(középfokú oktatás alsó szakasza): mindenki számára egységes – cél: a gyerekek képességeinek és ambícióinak azonosítása</a:t>
            </a:r>
          </a:p>
          <a:p>
            <a:pPr lvl="1"/>
            <a:endParaRPr lang="hu-HU" sz="1800" dirty="0" smtClean="0"/>
          </a:p>
          <a:p>
            <a:pPr lvl="1"/>
            <a:r>
              <a:rPr lang="hu-HU" sz="1800" dirty="0" smtClean="0"/>
              <a:t>Lehetnek tagozatok, megjelenik a második idegen nyelv, tanórán kívüli projektek</a:t>
            </a:r>
          </a:p>
          <a:p>
            <a:pPr lvl="1"/>
            <a:r>
              <a:rPr lang="hu-HU" sz="1800" dirty="0" smtClean="0"/>
              <a:t>16 </a:t>
            </a:r>
            <a:r>
              <a:rPr lang="hu-HU" sz="1800" dirty="0"/>
              <a:t>évesen </a:t>
            </a:r>
            <a:r>
              <a:rPr lang="hu-HU" sz="1800" b="1" dirty="0" smtClean="0">
                <a:solidFill>
                  <a:srgbClr val="C00000"/>
                </a:solidFill>
              </a:rPr>
              <a:t>ÍRÁSBELI KÖZPONTI </a:t>
            </a:r>
            <a:r>
              <a:rPr lang="hu-HU" sz="1800" b="1" dirty="0">
                <a:solidFill>
                  <a:srgbClr val="C00000"/>
                </a:solidFill>
              </a:rPr>
              <a:t>VIZSGA </a:t>
            </a:r>
            <a:r>
              <a:rPr lang="hu-HU" sz="1800" dirty="0"/>
              <a:t>zárja (társadalom- és természetismeret, idegen nyelv)</a:t>
            </a:r>
          </a:p>
          <a:p>
            <a:pPr lvl="1"/>
            <a:r>
              <a:rPr lang="hu-HU" sz="1800" dirty="0"/>
              <a:t>A vizsga és a bizonyítvány jegyei adják a továbbtanulási pontszámot</a:t>
            </a:r>
          </a:p>
          <a:p>
            <a:pPr lvl="1"/>
            <a:endParaRPr lang="hu-HU" sz="1800" dirty="0" smtClean="0"/>
          </a:p>
          <a:p>
            <a:pPr lvl="0">
              <a:buClr>
                <a:srgbClr val="BC1C1C">
                  <a:lumMod val="75000"/>
                </a:srgbClr>
              </a:buClr>
            </a:pPr>
            <a:r>
              <a:rPr lang="hu-HU" sz="2000" dirty="0" smtClean="0">
                <a:solidFill>
                  <a:srgbClr val="C00000"/>
                </a:solidFill>
              </a:rPr>
              <a:t>Felső középiskola </a:t>
            </a:r>
            <a:r>
              <a:rPr lang="hu-HU" sz="2000" dirty="0" smtClean="0">
                <a:solidFill>
                  <a:prstClr val="black"/>
                </a:solidFill>
              </a:rPr>
              <a:t>(érettségit adó iskolatípusok):</a:t>
            </a:r>
          </a:p>
          <a:p>
            <a:pPr lvl="1">
              <a:buClr>
                <a:srgbClr val="BC1C1C">
                  <a:lumMod val="75000"/>
                </a:srgbClr>
              </a:buClr>
            </a:pPr>
            <a:r>
              <a:rPr lang="hu-HU" sz="1800" dirty="0" smtClean="0">
                <a:solidFill>
                  <a:srgbClr val="C00000"/>
                </a:solidFill>
              </a:rPr>
              <a:t>Általános képzést nyújtó líceum </a:t>
            </a:r>
            <a:r>
              <a:rPr lang="hu-HU" sz="1800" dirty="0" smtClean="0">
                <a:solidFill>
                  <a:prstClr val="black"/>
                </a:solidFill>
              </a:rPr>
              <a:t>(3 évfolyam, célja a felsőfokú továbbtanulásra való felkészítés)</a:t>
            </a:r>
          </a:p>
          <a:p>
            <a:pPr lvl="1">
              <a:buClr>
                <a:srgbClr val="BC1C1C">
                  <a:lumMod val="75000"/>
                </a:srgbClr>
              </a:buClr>
            </a:pPr>
            <a:r>
              <a:rPr lang="hu-HU" sz="1800" dirty="0" smtClean="0">
                <a:solidFill>
                  <a:srgbClr val="C00000"/>
                </a:solidFill>
              </a:rPr>
              <a:t>Specializált képzést nyújtó líceum </a:t>
            </a:r>
            <a:r>
              <a:rPr lang="hu-HU" sz="1800" dirty="0" smtClean="0">
                <a:solidFill>
                  <a:prstClr val="black"/>
                </a:solidFill>
              </a:rPr>
              <a:t>(3 évfolyam, érettségit és szakmai tájékozottságot ad) – </a:t>
            </a:r>
            <a:r>
              <a:rPr lang="hu-HU" sz="1800" b="1" dirty="0" smtClean="0">
                <a:solidFill>
                  <a:prstClr val="black"/>
                </a:solidFill>
              </a:rPr>
              <a:t>2012-től kifutó rendszerben megszüntették</a:t>
            </a:r>
          </a:p>
          <a:p>
            <a:pPr lvl="1">
              <a:buClr>
                <a:srgbClr val="BC1C1C">
                  <a:lumMod val="75000"/>
                </a:srgbClr>
              </a:buClr>
            </a:pPr>
            <a:r>
              <a:rPr lang="hu-HU" sz="1800" dirty="0" smtClean="0">
                <a:solidFill>
                  <a:srgbClr val="C00000"/>
                </a:solidFill>
              </a:rPr>
              <a:t>Technikum</a:t>
            </a:r>
            <a:r>
              <a:rPr lang="hu-HU" sz="1800" dirty="0" smtClean="0">
                <a:solidFill>
                  <a:prstClr val="black"/>
                </a:solidFill>
              </a:rPr>
              <a:t> (4 évfolyam, érettségit és technikumi végzettséget ad – gyakorlati év)</a:t>
            </a:r>
          </a:p>
          <a:p>
            <a:pPr lvl="0">
              <a:buClr>
                <a:srgbClr val="BC1C1C">
                  <a:lumMod val="75000"/>
                </a:srgbClr>
              </a:buClr>
            </a:pPr>
            <a:r>
              <a:rPr lang="hu-HU" sz="2000" dirty="0" smtClean="0">
                <a:solidFill>
                  <a:srgbClr val="C00000"/>
                </a:solidFill>
              </a:rPr>
              <a:t>Szakmatanulás </a:t>
            </a:r>
            <a:r>
              <a:rPr lang="hu-HU" sz="2000" dirty="0" smtClean="0">
                <a:solidFill>
                  <a:prstClr val="black"/>
                </a:solidFill>
              </a:rPr>
              <a:t>(alapfokú szakképzést nyújtó intézmény): </a:t>
            </a:r>
          </a:p>
          <a:p>
            <a:pPr lvl="1">
              <a:buClr>
                <a:srgbClr val="BC1C1C">
                  <a:lumMod val="75000"/>
                </a:srgbClr>
              </a:buClr>
            </a:pPr>
            <a:r>
              <a:rPr lang="hu-HU" sz="1800" dirty="0" smtClean="0">
                <a:solidFill>
                  <a:prstClr val="black"/>
                </a:solidFill>
              </a:rPr>
              <a:t>2 vagy 3 évfolyamos, kevés közismeret, gyakorlati szakképzés, </a:t>
            </a:r>
          </a:p>
          <a:p>
            <a:pPr marL="457200" lvl="1" indent="0">
              <a:buClr>
                <a:srgbClr val="BC1C1C">
                  <a:lumMod val="75000"/>
                </a:srgbClr>
              </a:buClr>
              <a:buNone/>
            </a:pPr>
            <a:r>
              <a:rPr lang="hu-HU" sz="1800" dirty="0">
                <a:solidFill>
                  <a:prstClr val="black"/>
                </a:solidFill>
              </a:rPr>
              <a:t>	</a:t>
            </a:r>
            <a:r>
              <a:rPr lang="hu-HU" sz="1800" dirty="0" smtClean="0">
                <a:solidFill>
                  <a:prstClr val="black"/>
                </a:solidFill>
              </a:rPr>
              <a:t>kimenet: szakmai vizsga</a:t>
            </a:r>
            <a:endParaRPr lang="hu-HU" sz="1800" dirty="0" smtClean="0"/>
          </a:p>
        </p:txBody>
      </p:sp>
    </p:spTree>
    <p:extLst>
      <p:ext uri="{BB962C8B-B14F-4D97-AF65-F5344CB8AC3E}">
        <p14:creationId xmlns:p14="http://schemas.microsoft.com/office/powerpoint/2010/main" val="146330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Oktatásirányítás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Állami feladat, irányítója az oktatási kormányzat</a:t>
            </a:r>
          </a:p>
          <a:p>
            <a:r>
              <a:rPr lang="hu-HU" sz="2400" dirty="0" smtClean="0"/>
              <a:t>Központosítás és decentralizáltság egyszerre van jelen</a:t>
            </a:r>
          </a:p>
          <a:p>
            <a:r>
              <a:rPr lang="hu-HU" sz="2400" dirty="0" smtClean="0"/>
              <a:t>Az állami oktatáspolitika a 16 közigazgatási régión keresztül manifesztálódik</a:t>
            </a:r>
          </a:p>
          <a:p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0240" y="4679796"/>
            <a:ext cx="5143500" cy="17145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2769" y="5609345"/>
            <a:ext cx="1244735" cy="107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413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220" y="997597"/>
            <a:ext cx="8911687" cy="1280890"/>
          </a:xfrm>
        </p:spPr>
        <p:txBody>
          <a:bodyPr/>
          <a:lstStyle/>
          <a:p>
            <a:pPr algn="l"/>
            <a:r>
              <a:rPr lang="hu-HU" dirty="0" smtClean="0"/>
              <a:t>Állami hatáskörben tartott feladatok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19884" y="2981325"/>
            <a:ext cx="8915400" cy="3777622"/>
          </a:xfrm>
        </p:spPr>
        <p:txBody>
          <a:bodyPr>
            <a:normAutofit/>
          </a:bodyPr>
          <a:lstStyle/>
          <a:p>
            <a:r>
              <a:rPr lang="hu-HU" sz="2400" dirty="0" smtClean="0"/>
              <a:t>Központi tantervi szabályozók, tesztek, tankönyvek jóváhagyása</a:t>
            </a:r>
          </a:p>
          <a:p>
            <a:r>
              <a:rPr lang="hu-HU" sz="2400" dirty="0" smtClean="0"/>
              <a:t>Alternatív programok egyedi engedélyezése</a:t>
            </a:r>
          </a:p>
          <a:p>
            <a:r>
              <a:rPr lang="hu-HU" sz="2400" dirty="0" smtClean="0"/>
              <a:t>Központi vizsgaszabályzatok, kimeneti minőségbiztosítás</a:t>
            </a:r>
          </a:p>
          <a:p>
            <a:r>
              <a:rPr lang="hu-HU" sz="2400" dirty="0" smtClean="0"/>
              <a:t>Esélyegyenlőség: tárgyi és személyi források központi forrásból való biztosítása</a:t>
            </a:r>
            <a:endParaRPr lang="hu-HU" sz="24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2243" y="685800"/>
            <a:ext cx="1905000" cy="229552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2769" y="5609345"/>
            <a:ext cx="1244735" cy="107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615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Szakmai felügyelet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88446" y="2545724"/>
            <a:ext cx="8915400" cy="3777622"/>
          </a:xfrm>
        </p:spPr>
        <p:txBody>
          <a:bodyPr>
            <a:normAutofit/>
          </a:bodyPr>
          <a:lstStyle/>
          <a:p>
            <a:r>
              <a:rPr lang="hu-HU" sz="2400" dirty="0" smtClean="0"/>
              <a:t>Szakmai központok: egységes vizsgák, diagnosztikus mérések szervezése és javítása, elemzése</a:t>
            </a:r>
          </a:p>
          <a:p>
            <a:r>
              <a:rPr lang="hu-HU" sz="2400" dirty="0" smtClean="0"/>
              <a:t>Szakmai munka alkalomszerű ellenőrzése</a:t>
            </a:r>
          </a:p>
          <a:p>
            <a:r>
              <a:rPr lang="hu-HU" sz="2400" dirty="0" smtClean="0"/>
              <a:t>Törvényességi ellenőrzés: közigazgatási szakhatóságokon keresztül</a:t>
            </a:r>
          </a:p>
          <a:p>
            <a:r>
              <a:rPr lang="hu-HU" sz="2400" dirty="0" smtClean="0"/>
              <a:t>Szakmai felügyelet: vajdasági pedagógiai-szakmai központokon keresztül, fenntartótól függetlenül </a:t>
            </a:r>
          </a:p>
          <a:p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0373" y="314324"/>
            <a:ext cx="2152650" cy="212407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2769" y="5609345"/>
            <a:ext cx="1244735" cy="107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832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Intézményfenntartás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5313" y="1528293"/>
            <a:ext cx="9778843" cy="3777622"/>
          </a:xfrm>
        </p:spPr>
        <p:txBody>
          <a:bodyPr>
            <a:noAutofit/>
          </a:bodyPr>
          <a:lstStyle/>
          <a:p>
            <a:r>
              <a:rPr lang="hu-HU" sz="2400" dirty="0" smtClean="0"/>
              <a:t>Állami és térségi önkormányzat között oszlik meg, az állam dominanciájával</a:t>
            </a:r>
          </a:p>
          <a:p>
            <a:r>
              <a:rPr lang="hu-HU" sz="2400" dirty="0" smtClean="0"/>
              <a:t>Ingyenes oktatás</a:t>
            </a:r>
          </a:p>
          <a:p>
            <a:r>
              <a:rPr lang="hu-HU" sz="2400" dirty="0" smtClean="0"/>
              <a:t>Állami intézményfenntartás: közigazgatás általános rendszerébe illeszkedik </a:t>
            </a:r>
          </a:p>
          <a:p>
            <a:pPr lvl="1"/>
            <a:r>
              <a:rPr lang="hu-HU" sz="2000" dirty="0" smtClean="0">
                <a:solidFill>
                  <a:srgbClr val="C00000"/>
                </a:solidFill>
              </a:rPr>
              <a:t>Óvoda, alapozó oktatás</a:t>
            </a:r>
            <a:r>
              <a:rPr lang="hu-HU" sz="2000" dirty="0" smtClean="0"/>
              <a:t>: helyi önkormányzatok (beiskolázás oktatási körzetek alapján)</a:t>
            </a:r>
          </a:p>
          <a:p>
            <a:pPr lvl="1"/>
            <a:r>
              <a:rPr lang="hu-HU" sz="2000" dirty="0" smtClean="0">
                <a:solidFill>
                  <a:srgbClr val="C00000"/>
                </a:solidFill>
              </a:rPr>
              <a:t>Alsó középiskola</a:t>
            </a:r>
            <a:r>
              <a:rPr lang="hu-HU" sz="2000" dirty="0" smtClean="0"/>
              <a:t>: települési önkormányzatok vagy járási központok</a:t>
            </a:r>
          </a:p>
          <a:p>
            <a:pPr lvl="1"/>
            <a:r>
              <a:rPr lang="hu-HU" sz="2000" dirty="0" smtClean="0">
                <a:solidFill>
                  <a:srgbClr val="C00000"/>
                </a:solidFill>
              </a:rPr>
              <a:t>Felső középiskola</a:t>
            </a:r>
            <a:r>
              <a:rPr lang="hu-HU" sz="2000" dirty="0" smtClean="0"/>
              <a:t>: megyei önkormányzatok</a:t>
            </a:r>
          </a:p>
          <a:p>
            <a:pPr lvl="0">
              <a:buClr>
                <a:srgbClr val="BC1C1C">
                  <a:lumMod val="75000"/>
                </a:srgbClr>
              </a:buClr>
            </a:pPr>
            <a:r>
              <a:rPr lang="hu-HU" sz="2400" dirty="0" smtClean="0">
                <a:solidFill>
                  <a:prstClr val="black"/>
                </a:solidFill>
              </a:rPr>
              <a:t>Egyházi, alapítvány, egyesületi és magániskolák (kb. 2%, tandíjas, működésüket nem támogatja az állam)</a:t>
            </a:r>
          </a:p>
          <a:p>
            <a:pPr marL="0" lvl="0" indent="0">
              <a:buClr>
                <a:srgbClr val="BC1C1C">
                  <a:lumMod val="75000"/>
                </a:srgbClr>
              </a:buClr>
              <a:buNone/>
            </a:pPr>
            <a:endParaRPr lang="hu-HU" sz="2400" dirty="0">
              <a:solidFill>
                <a:prstClr val="black"/>
              </a:solidFill>
            </a:endParaRPr>
          </a:p>
          <a:p>
            <a:pPr lvl="1"/>
            <a:endParaRPr lang="hu-HU" sz="2000" dirty="0" smtClean="0"/>
          </a:p>
          <a:p>
            <a:pPr lvl="1"/>
            <a:endParaRPr lang="hu-HU" sz="2000" dirty="0" smtClean="0"/>
          </a:p>
          <a:p>
            <a:pPr lvl="1"/>
            <a:endParaRPr lang="hu-HU" sz="20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2769" y="5609345"/>
            <a:ext cx="1244735" cy="107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700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52618" y="869374"/>
            <a:ext cx="10018713" cy="1752599"/>
          </a:xfrm>
        </p:spPr>
        <p:txBody>
          <a:bodyPr/>
          <a:lstStyle/>
          <a:p>
            <a:r>
              <a:rPr lang="hu-HU" dirty="0" smtClean="0"/>
              <a:t>Eredmények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94915" y="3024328"/>
            <a:ext cx="10018713" cy="3124201"/>
          </a:xfrm>
        </p:spPr>
        <p:txBody>
          <a:bodyPr>
            <a:noAutofit/>
          </a:bodyPr>
          <a:lstStyle/>
          <a:p>
            <a:r>
              <a:rPr lang="hu-HU" sz="2000" dirty="0" smtClean="0"/>
              <a:t>A lengyel oktatási reform „zöldmezős beruházás” – tabula rasa</a:t>
            </a:r>
          </a:p>
          <a:p>
            <a:r>
              <a:rPr lang="hu-HU" sz="2000" dirty="0" smtClean="0"/>
              <a:t>Sok idő állt rendelkezésre (1990-2009-es PISA mérésig kb. 20 év), szerves rendszerfejlesztés zajlott, lépcsőzetes, egymásra épülő átalakítás</a:t>
            </a:r>
          </a:p>
          <a:p>
            <a:r>
              <a:rPr lang="hu-HU" sz="2000" dirty="0" smtClean="0"/>
              <a:t>A közigazgatási (intézményszerkezeti) és a tanügy-igazgatási reform időben elvált egymástól, nem csúszott egymásra – de összefüggő rendszert alkotnak</a:t>
            </a:r>
          </a:p>
          <a:p>
            <a:r>
              <a:rPr lang="hu-HU" sz="2000" dirty="0" smtClean="0"/>
              <a:t>A pedagógusokat bevonták az átalakításba</a:t>
            </a:r>
          </a:p>
          <a:p>
            <a:r>
              <a:rPr lang="hu-HU" sz="2000" dirty="0" smtClean="0"/>
              <a:t>Politikai ciklusokon átívelő, széles szakmai konszenzuson nyugvó átalakítás</a:t>
            </a:r>
          </a:p>
          <a:p>
            <a:endParaRPr lang="hu-HU" sz="2000" dirty="0" smtClean="0"/>
          </a:p>
          <a:p>
            <a:endParaRPr lang="hu-HU" sz="2000" dirty="0" smtClean="0"/>
          </a:p>
          <a:p>
            <a:endParaRPr lang="hu-HU" sz="20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057" y="457199"/>
            <a:ext cx="4223657" cy="2375807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2769" y="5609345"/>
            <a:ext cx="1244735" cy="107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075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442" y="143691"/>
            <a:ext cx="9777550" cy="6518366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5839097" y="1528354"/>
            <a:ext cx="1528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6+3+</a:t>
            </a:r>
            <a:r>
              <a:rPr lang="hu-H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hu-H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zövegdoboz 7"/>
          <p:cNvSpPr txBox="1"/>
          <p:nvPr/>
        </p:nvSpPr>
        <p:spPr>
          <a:xfrm rot="1351565">
            <a:off x="4032068" y="3287485"/>
            <a:ext cx="1528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4+5</a:t>
            </a:r>
            <a:endParaRPr lang="hu-H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8120743" y="1746068"/>
            <a:ext cx="1528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5+4</a:t>
            </a:r>
            <a:endParaRPr lang="hu-H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zövegdoboz 9"/>
          <p:cNvSpPr txBox="1"/>
          <p:nvPr/>
        </p:nvSpPr>
        <p:spPr>
          <a:xfrm rot="20284234">
            <a:off x="9940835" y="4593771"/>
            <a:ext cx="98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6+</a:t>
            </a:r>
            <a:r>
              <a:rPr lang="hu-H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hu-H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006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l="31952" t="31137" r="33579" b="12863"/>
          <a:stretch/>
        </p:blipFill>
        <p:spPr>
          <a:xfrm>
            <a:off x="2871989" y="-1"/>
            <a:ext cx="7521262" cy="6870165"/>
          </a:xfrm>
          <a:prstGeom prst="rect">
            <a:avLst/>
          </a:prstGeom>
        </p:spPr>
      </p:pic>
      <p:sp>
        <p:nvSpPr>
          <p:cNvPr id="2" name="Robbanás 1 1"/>
          <p:cNvSpPr/>
          <p:nvPr/>
        </p:nvSpPr>
        <p:spPr>
          <a:xfrm>
            <a:off x="1906073" y="399245"/>
            <a:ext cx="8100812" cy="6272011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 PISA méréseken a gyengébb tanulók eredménye javult, 2006-ban az 5-6. képességszintbe eső tanulók aránya elmaradt az OECD-átlagtól </a:t>
            </a:r>
            <a:r>
              <a:rPr lang="hu-HU" dirty="0" smtClean="0">
                <a:sym typeface="Wingdings" panose="05000000000000000000" pitchFamily="2" charset="2"/>
              </a:rPr>
              <a:t></a:t>
            </a:r>
            <a:r>
              <a:rPr lang="hu-HU" dirty="0" smtClean="0"/>
              <a:t> </a:t>
            </a:r>
            <a:r>
              <a:rPr lang="hu-HU" dirty="0"/>
              <a:t>2012-ben az 5-6. képességszintbe tartozók részesedése is nő!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2769" y="5609345"/>
            <a:ext cx="1244735" cy="107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1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22192" y="305485"/>
            <a:ext cx="10018713" cy="1752599"/>
          </a:xfrm>
        </p:spPr>
        <p:txBody>
          <a:bodyPr/>
          <a:lstStyle/>
          <a:p>
            <a:r>
              <a:rPr lang="hu-HU" dirty="0" smtClean="0"/>
              <a:t>Problémák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251" y="2253804"/>
            <a:ext cx="10018713" cy="4604196"/>
          </a:xfrm>
        </p:spPr>
        <p:txBody>
          <a:bodyPr>
            <a:normAutofit/>
          </a:bodyPr>
          <a:lstStyle/>
          <a:p>
            <a:r>
              <a:rPr lang="hu-HU" dirty="0" smtClean="0"/>
              <a:t>Gimnáziumok bevezetése nem volt zökkenőmentes (infrastrukturális és szervezeti problémák)</a:t>
            </a:r>
          </a:p>
          <a:p>
            <a:r>
              <a:rPr lang="hu-HU" dirty="0" smtClean="0"/>
              <a:t>A vidéki gimnáziumok messze vannak a tanulók lakóhelyétől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2012-ben a számítógép-alapú felmérésben a lengyel diákok az OECD-átlag alatt teljesítettek 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2012-es probléma-megoldási felmérés (</a:t>
            </a:r>
            <a:r>
              <a:rPr lang="hu-HU" dirty="0" err="1" smtClean="0">
                <a:sym typeface="Wingdings" panose="05000000000000000000" pitchFamily="2" charset="2"/>
              </a:rPr>
              <a:t>Problem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Solving</a:t>
            </a:r>
            <a:r>
              <a:rPr lang="hu-HU" dirty="0" smtClean="0">
                <a:sym typeface="Wingdings" panose="05000000000000000000" pitchFamily="2" charset="2"/>
              </a:rPr>
              <a:t>) – a lengyel eredmények az OECD-átlaghoz képest alacsonyak, kiugró a különbség a többi tudományterülethez képest</a:t>
            </a:r>
            <a:endParaRPr lang="hu-HU" dirty="0" smtClean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2330" y="147864"/>
            <a:ext cx="3838575" cy="17145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2769" y="5609345"/>
            <a:ext cx="1244735" cy="107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5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2768958" y="437882"/>
            <a:ext cx="57826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800" dirty="0" smtClean="0"/>
              <a:t>Az észt példa</a:t>
            </a:r>
            <a:endParaRPr lang="hu-HU" sz="4800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627" y="2163650"/>
            <a:ext cx="6255872" cy="353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74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6181" y="0"/>
            <a:ext cx="7004505" cy="6895670"/>
          </a:xfrm>
          <a:prstGeom prst="rect">
            <a:avLst/>
          </a:prstGeom>
        </p:spPr>
      </p:pic>
      <p:sp>
        <p:nvSpPr>
          <p:cNvPr id="7" name="Ellipszis 6"/>
          <p:cNvSpPr/>
          <p:nvPr/>
        </p:nvSpPr>
        <p:spPr>
          <a:xfrm>
            <a:off x="3448594" y="4545874"/>
            <a:ext cx="940526" cy="86214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9313" y="5658544"/>
            <a:ext cx="1365495" cy="90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20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/>
          <a:srcRect l="31259" t="37908" r="30342" b="14990"/>
          <a:stretch/>
        </p:blipFill>
        <p:spPr>
          <a:xfrm>
            <a:off x="1913954" y="235131"/>
            <a:ext cx="8903985" cy="6140680"/>
          </a:xfrm>
          <a:prstGeom prst="rect">
            <a:avLst/>
          </a:prstGeom>
        </p:spPr>
      </p:pic>
      <p:sp>
        <p:nvSpPr>
          <p:cNvPr id="7" name="Ellipszis 6"/>
          <p:cNvSpPr/>
          <p:nvPr/>
        </p:nvSpPr>
        <p:spPr>
          <a:xfrm>
            <a:off x="3513909" y="235131"/>
            <a:ext cx="3905794" cy="577378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9313" y="5658544"/>
            <a:ext cx="1365495" cy="90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69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Észt oktatás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20462" y="2168744"/>
            <a:ext cx="10384150" cy="4546061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Tankötelezettség 7-17 éves korig</a:t>
            </a:r>
          </a:p>
          <a:p>
            <a:r>
              <a:rPr lang="hu-HU" dirty="0" smtClean="0"/>
              <a:t>Önkormányzati fenntartású alapfokú oktatás, szabad iskolaválasztás körzetes kötelezettséggel</a:t>
            </a:r>
          </a:p>
          <a:p>
            <a:r>
              <a:rPr lang="hu-HU" dirty="0" smtClean="0"/>
              <a:t>Ciklusokon átívelő oktatási stratégia, társadalmi konszenzus, oktatás kiemelt jelentősége</a:t>
            </a:r>
          </a:p>
          <a:p>
            <a:r>
              <a:rPr lang="hu-HU" dirty="0" smtClean="0"/>
              <a:t>KOMPREHENZÍV iskolarendszer </a:t>
            </a:r>
            <a:r>
              <a:rPr lang="hu-HU" dirty="0" smtClean="0">
                <a:sym typeface="Wingdings" panose="05000000000000000000" pitchFamily="2" charset="2"/>
              </a:rPr>
              <a:t> családi háttér kevésbé befolyásol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Iskolai autonómia – tananyag 25%-a</a:t>
            </a:r>
            <a:endParaRPr lang="hu-HU" dirty="0" smtClean="0"/>
          </a:p>
          <a:p>
            <a:r>
              <a:rPr lang="hu-HU" dirty="0" smtClean="0"/>
              <a:t>Pedagógusképzés finn modellje (egzisztenciális korlátokkal)</a:t>
            </a:r>
          </a:p>
          <a:p>
            <a:r>
              <a:rPr lang="hu-HU" dirty="0"/>
              <a:t>9+3 osztályos iskolarendszer, kimeneti szabályozás (6., 9., 12. évfolyam)</a:t>
            </a:r>
          </a:p>
          <a:p>
            <a:pPr lvl="1"/>
            <a:r>
              <a:rPr lang="hu-HU" dirty="0"/>
              <a:t>Alapfokú oktatás szakaszai: 1-3., 4-6., 7-9. évfolyam</a:t>
            </a:r>
          </a:p>
          <a:p>
            <a:pPr lvl="1"/>
            <a:r>
              <a:rPr lang="hu-HU" dirty="0"/>
              <a:t>Gimnázium/szakközépiskola 3 évfolyamos – végén 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állami vizsga</a:t>
            </a:r>
          </a:p>
          <a:p>
            <a:pPr lvl="1"/>
            <a:r>
              <a:rPr lang="hu-HU" dirty="0">
                <a:solidFill>
                  <a:schemeClr val="tx1"/>
                </a:solidFill>
              </a:rPr>
              <a:t>Középfokú szakoktatás (3 év), Szakiskola (1 év) – döntően állami fenntartású</a:t>
            </a:r>
            <a:endParaRPr lang="hu-HU" dirty="0" smtClean="0"/>
          </a:p>
          <a:p>
            <a:r>
              <a:rPr lang="hu-HU" dirty="0" smtClean="0"/>
              <a:t>Gimnázium, szakközépiskola – jellemzően önkormányzati, néhol állami fenntartásban</a:t>
            </a:r>
          </a:p>
          <a:p>
            <a:r>
              <a:rPr lang="hu-HU" dirty="0" smtClean="0"/>
              <a:t>Oktatás költségei: GDP 6%!</a:t>
            </a:r>
          </a:p>
          <a:p>
            <a:endParaRPr lang="hu-HU" dirty="0" smtClean="0">
              <a:solidFill>
                <a:schemeClr val="tx1"/>
              </a:solidFill>
            </a:endParaRP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3912" y="331698"/>
            <a:ext cx="2209800" cy="206692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9313" y="5658544"/>
            <a:ext cx="1365495" cy="90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39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2020-ig tartó oktatási stratégia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153988" y="1767839"/>
            <a:ext cx="8038011" cy="4541521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Fejlesztés- és együttműködés alapú tanítást elősegítő oktatási rendszer</a:t>
            </a:r>
          </a:p>
          <a:p>
            <a:pPr lvl="1"/>
            <a:r>
              <a:rPr lang="hu-HU" dirty="0" smtClean="0"/>
              <a:t>Társas készségek, kritikai gondolkodás, kreativitás, személyiségfejlesztés</a:t>
            </a:r>
          </a:p>
          <a:p>
            <a:r>
              <a:rPr lang="hu-HU" dirty="0" smtClean="0"/>
              <a:t>Tanárok elismerésének növelése</a:t>
            </a:r>
          </a:p>
          <a:p>
            <a:pPr lvl="1"/>
            <a:r>
              <a:rPr lang="hu-HU" dirty="0" smtClean="0"/>
              <a:t>Átalakuló pedagógusképzés, digitális fejlesztések</a:t>
            </a:r>
          </a:p>
          <a:p>
            <a:r>
              <a:rPr lang="hu-HU" dirty="0" smtClean="0"/>
              <a:t>Oktatásban való részvétel növelése</a:t>
            </a:r>
          </a:p>
          <a:p>
            <a:pPr lvl="1"/>
            <a:r>
              <a:rPr lang="hu-HU" dirty="0" smtClean="0"/>
              <a:t>Harc a szakiskolai lemorzsolódás ellen – egyéni fejlesztés</a:t>
            </a:r>
          </a:p>
          <a:p>
            <a:r>
              <a:rPr lang="hu-HU" dirty="0" smtClean="0"/>
              <a:t>Tudás-alapú, innovatív gazdaság és az oktatás kapcsolatainak erősítése</a:t>
            </a:r>
          </a:p>
          <a:p>
            <a:pPr lvl="1"/>
            <a:r>
              <a:rPr lang="hu-HU" dirty="0" smtClean="0"/>
              <a:t>Folyamatos monitorozás, beavatkozás</a:t>
            </a:r>
          </a:p>
          <a:p>
            <a:r>
              <a:rPr lang="hu-HU" dirty="0" smtClean="0"/>
              <a:t>Digitális kultúra, mint az észt kulturális identitás része (</a:t>
            </a:r>
            <a:r>
              <a:rPr lang="hu-HU" dirty="0" err="1" smtClean="0">
                <a:solidFill>
                  <a:srgbClr val="C00000"/>
                </a:solidFill>
              </a:rPr>
              <a:t>E</a:t>
            </a:r>
            <a:r>
              <a:rPr lang="hu-HU" dirty="0" err="1" smtClean="0"/>
              <a:t>-stonia</a:t>
            </a:r>
            <a:r>
              <a:rPr lang="hu-HU" dirty="0" smtClean="0"/>
              <a:t>, </a:t>
            </a:r>
            <a:r>
              <a:rPr lang="hu-HU" dirty="0" err="1" smtClean="0">
                <a:solidFill>
                  <a:srgbClr val="C00000"/>
                </a:solidFill>
              </a:rPr>
              <a:t>E</a:t>
            </a:r>
            <a:r>
              <a:rPr lang="hu-HU" dirty="0" err="1" smtClean="0"/>
              <a:t>-ducation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Fejlett digitális kultúra már az óvodától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099" y="2547258"/>
            <a:ext cx="3552008" cy="266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03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l="33378" t="47569" r="33713" b="19097"/>
          <a:stretch/>
        </p:blipFill>
        <p:spPr>
          <a:xfrm>
            <a:off x="624114" y="188686"/>
            <a:ext cx="7136192" cy="4064000"/>
          </a:xfrm>
          <a:prstGeom prst="rect">
            <a:avLst/>
          </a:prstGeom>
        </p:spPr>
      </p:pic>
      <p:cxnSp>
        <p:nvCxnSpPr>
          <p:cNvPr id="6" name="Egyenes összekötő 5"/>
          <p:cNvCxnSpPr/>
          <p:nvPr/>
        </p:nvCxnSpPr>
        <p:spPr>
          <a:xfrm>
            <a:off x="2322286" y="740229"/>
            <a:ext cx="2569028" cy="49348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flipV="1">
            <a:off x="5762171" y="1611086"/>
            <a:ext cx="435429" cy="145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 flipV="1">
            <a:off x="2322286" y="1828799"/>
            <a:ext cx="1284514" cy="27577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3606800" y="1828799"/>
            <a:ext cx="1284514" cy="13788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flipV="1">
            <a:off x="5762171" y="892630"/>
            <a:ext cx="435429" cy="1451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>
            <a:off x="2322286" y="1690913"/>
            <a:ext cx="128451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 flipV="1">
            <a:off x="3606800" y="1378857"/>
            <a:ext cx="1284514" cy="31205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>
            <a:off x="5762171" y="1239519"/>
            <a:ext cx="43542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Kép 29"/>
          <p:cNvPicPr>
            <a:picLocks noChangeAspect="1"/>
          </p:cNvPicPr>
          <p:nvPr/>
        </p:nvPicPr>
        <p:blipFill rotWithShape="1">
          <a:blip r:embed="rId2"/>
          <a:srcRect l="33825" t="15030" r="43307" b="19296"/>
          <a:stretch/>
        </p:blipFill>
        <p:spPr>
          <a:xfrm>
            <a:off x="7786982" y="188686"/>
            <a:ext cx="3979335" cy="6425171"/>
          </a:xfrm>
          <a:prstGeom prst="rect">
            <a:avLst/>
          </a:prstGeom>
        </p:spPr>
      </p:pic>
      <p:cxnSp>
        <p:nvCxnSpPr>
          <p:cNvPr id="34" name="Egyenes összekötő 33"/>
          <p:cNvCxnSpPr/>
          <p:nvPr/>
        </p:nvCxnSpPr>
        <p:spPr>
          <a:xfrm>
            <a:off x="8977087" y="1520371"/>
            <a:ext cx="97971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>
            <a:off x="10036627" y="1520371"/>
            <a:ext cx="950687" cy="17054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9031514" y="1095828"/>
            <a:ext cx="925286" cy="2177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flipV="1">
            <a:off x="10036628" y="986971"/>
            <a:ext cx="950686" cy="13062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>
            <a:off x="8977087" y="493486"/>
            <a:ext cx="1059541" cy="1143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9977364" y="602343"/>
            <a:ext cx="1009950" cy="4082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>
            <a:off x="8977086" y="3867544"/>
            <a:ext cx="1059541" cy="1143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51"/>
          <p:cNvCxnSpPr/>
          <p:nvPr/>
        </p:nvCxnSpPr>
        <p:spPr>
          <a:xfrm>
            <a:off x="10049327" y="3981844"/>
            <a:ext cx="937987" cy="1632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53"/>
          <p:cNvCxnSpPr/>
          <p:nvPr/>
        </p:nvCxnSpPr>
        <p:spPr>
          <a:xfrm>
            <a:off x="9004300" y="4355586"/>
            <a:ext cx="1032327" cy="2177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flipV="1">
            <a:off x="10049327" y="4209535"/>
            <a:ext cx="1039383" cy="15693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>
            <a:off x="8977086" y="4725064"/>
            <a:ext cx="1059541" cy="148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62"/>
          <p:cNvCxnSpPr/>
          <p:nvPr/>
        </p:nvCxnSpPr>
        <p:spPr>
          <a:xfrm>
            <a:off x="10063303" y="4719349"/>
            <a:ext cx="950687" cy="17054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Kép 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710" y="4209535"/>
            <a:ext cx="3637461" cy="2501765"/>
          </a:xfrm>
          <a:prstGeom prst="rect">
            <a:avLst/>
          </a:prstGeom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494" y="5705474"/>
            <a:ext cx="1365622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92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Komprehenzív</a:t>
            </a:r>
            <a:r>
              <a:rPr lang="hu-HU" dirty="0" smtClean="0"/>
              <a:t> iskolarendszer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9087" y="2401389"/>
            <a:ext cx="6492240" cy="400622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Első szelekció Észtországban 15 évesen</a:t>
            </a:r>
          </a:p>
          <a:p>
            <a:pPr lvl="1"/>
            <a:r>
              <a:rPr lang="hu-HU" sz="2000" dirty="0" smtClean="0"/>
              <a:t>Finnországban </a:t>
            </a:r>
            <a:r>
              <a:rPr lang="hu-HU" sz="2000" dirty="0"/>
              <a:t>16 évesen</a:t>
            </a:r>
          </a:p>
          <a:p>
            <a:pPr lvl="1"/>
            <a:r>
              <a:rPr lang="hu-HU" sz="2000" dirty="0" smtClean="0"/>
              <a:t>Magyarországon akár 11 évesen!</a:t>
            </a:r>
          </a:p>
          <a:p>
            <a:r>
              <a:rPr lang="hu-HU" sz="2400" dirty="0" smtClean="0"/>
              <a:t>Diákok közti különbség kicsi, </a:t>
            </a:r>
            <a:r>
              <a:rPr lang="hu-HU" sz="2400" dirty="0" smtClean="0">
                <a:solidFill>
                  <a:srgbClr val="C00000"/>
                </a:solidFill>
              </a:rPr>
              <a:t>DE</a:t>
            </a:r>
            <a:r>
              <a:rPr lang="hu-HU" sz="2400" dirty="0" smtClean="0"/>
              <a:t> az iskolák közötti különbség nagyobb!</a:t>
            </a:r>
          </a:p>
          <a:p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9642" y="1377620"/>
            <a:ext cx="2914970" cy="3912197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9313" y="5658544"/>
            <a:ext cx="1365495" cy="90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07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Problémák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Elöregedő, elnőiesedő pedagógustársadalom (88,2% nő!)</a:t>
            </a:r>
          </a:p>
          <a:p>
            <a:r>
              <a:rPr lang="hu-HU" dirty="0" smtClean="0"/>
              <a:t>Szakiskolások 20%-a esik ki a képzésből</a:t>
            </a:r>
          </a:p>
          <a:p>
            <a:r>
              <a:rPr lang="hu-HU" dirty="0" smtClean="0"/>
              <a:t>Egyenlő lehetőségek, kis különbségek, de a tehetségek gondozásában van kihívás!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7421" y="3502926"/>
            <a:ext cx="4772025" cy="314325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9313" y="5658544"/>
            <a:ext cx="1365495" cy="90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39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7933" y="743609"/>
            <a:ext cx="4678247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hu-HU" sz="2400" u="sng" dirty="0" smtClean="0"/>
              <a:t>Iskolarendszeri típusok</a:t>
            </a:r>
          </a:p>
          <a:p>
            <a:pPr marL="457200" lvl="1" indent="0">
              <a:buNone/>
            </a:pPr>
            <a:r>
              <a:rPr lang="hu-HU" sz="2400" dirty="0" smtClean="0"/>
              <a:t>Létraszerű felépítés - párhuzamos létrák </a:t>
            </a:r>
          </a:p>
          <a:p>
            <a:pPr marL="457200" lvl="1" indent="0">
              <a:buNone/>
            </a:pPr>
            <a:endParaRPr lang="hu-HU" sz="2400" dirty="0"/>
          </a:p>
          <a:p>
            <a:pPr marL="457200" lvl="1" indent="0">
              <a:buNone/>
            </a:pPr>
            <a:r>
              <a:rPr lang="hu-HU" sz="2400" dirty="0" smtClean="0"/>
              <a:t>Villaszerű felépítés – közös első szakasz utáni elágazás</a:t>
            </a:r>
          </a:p>
          <a:p>
            <a:pPr marL="457200" lvl="1" indent="0">
              <a:buNone/>
            </a:pPr>
            <a:endParaRPr lang="hu-HU" sz="2400" dirty="0"/>
          </a:p>
          <a:p>
            <a:pPr marL="457200" lvl="1" indent="0">
              <a:buNone/>
            </a:pPr>
            <a:r>
              <a:rPr lang="hu-HU" sz="2400" dirty="0" smtClean="0"/>
              <a:t>Lépcsőzetes felépítés – egységesülő tendenciák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54" y="764705"/>
            <a:ext cx="3015779" cy="301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400" y="4145530"/>
            <a:ext cx="1808313" cy="271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711624" y="4296456"/>
            <a:ext cx="1288926" cy="2410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290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3506" y="2536361"/>
            <a:ext cx="2572408" cy="2598543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175" y="2588869"/>
            <a:ext cx="4340621" cy="257930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CSOPORTMUNKA – Az iskolarendszerrel kapcsolatos igények és elvárások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31" y="2612468"/>
            <a:ext cx="3376144" cy="2532108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5914" y="2555650"/>
            <a:ext cx="1954020" cy="257930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1197159" y="5435516"/>
            <a:ext cx="1287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szülők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4722521" y="5380584"/>
            <a:ext cx="1287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tanulók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7869796" y="5380584"/>
            <a:ext cx="1942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munkaerőpiac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0225914" y="5380584"/>
            <a:ext cx="2187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oktatásirányítás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0534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051" y="146957"/>
            <a:ext cx="6096000" cy="3429000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8409" y="2886891"/>
            <a:ext cx="8384955" cy="3628000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6792685" y="146957"/>
            <a:ext cx="50030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„Minden szintű képzés után kompenzációs lehetőséget kell(</a:t>
            </a:r>
            <a:r>
              <a:rPr lang="hu-HU" sz="2400" dirty="0" err="1" smtClean="0"/>
              <a:t>ene</a:t>
            </a:r>
            <a:r>
              <a:rPr lang="hu-HU" sz="2400" dirty="0" smtClean="0"/>
              <a:t>) biztosítani a téves bizonyuló életpályák korrigálására, kiigazítására.” (</a:t>
            </a:r>
            <a:r>
              <a:rPr lang="hu-HU" sz="2400" dirty="0" err="1" smtClean="0"/>
              <a:t>Karlovitz</a:t>
            </a:r>
            <a:r>
              <a:rPr lang="hu-HU" sz="2400" dirty="0" smtClean="0"/>
              <a:t> János)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2428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Képtalálat a következőre: „tartalom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1628800"/>
            <a:ext cx="3429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1991544" y="332656"/>
            <a:ext cx="7467600" cy="1143000"/>
          </a:xfrm>
        </p:spPr>
        <p:txBody>
          <a:bodyPr/>
          <a:lstStyle/>
          <a:p>
            <a:r>
              <a:rPr lang="hu-HU" dirty="0" smtClean="0"/>
              <a:t>Összefoglalás (helyett)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548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4082" y="4744423"/>
            <a:ext cx="2743457" cy="1825646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3433827" y="4661854"/>
            <a:ext cx="455212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/>
              <a:t>Szontagh Pál</a:t>
            </a:r>
          </a:p>
          <a:p>
            <a:r>
              <a:rPr lang="hu-HU" dirty="0" smtClean="0"/>
              <a:t>Református Pedagógiai Intézet / </a:t>
            </a:r>
          </a:p>
          <a:p>
            <a:r>
              <a:rPr lang="hu-HU" dirty="0" smtClean="0"/>
              <a:t>Károli Gáspár Református Egyetem / Oktatási Hivatal</a:t>
            </a:r>
          </a:p>
          <a:p>
            <a:endParaRPr lang="hu-HU" dirty="0" smtClean="0"/>
          </a:p>
          <a:p>
            <a:r>
              <a:rPr lang="hu-HU" b="1" dirty="0" err="1" smtClean="0"/>
              <a:t>szontagh.pal</a:t>
            </a:r>
            <a:r>
              <a:rPr lang="hu-HU" b="1" dirty="0" smtClean="0"/>
              <a:t>@</a:t>
            </a:r>
            <a:r>
              <a:rPr lang="hu-HU" b="1" dirty="0" err="1" smtClean="0"/>
              <a:t>reformatus.hu</a:t>
            </a:r>
            <a:endParaRPr lang="hu-HU" b="1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968" y="195942"/>
            <a:ext cx="7341962" cy="436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63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Felhasznált alapirodalom: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8354" y="1567543"/>
            <a:ext cx="10358846" cy="4937760"/>
          </a:xfrm>
        </p:spPr>
        <p:txBody>
          <a:bodyPr>
            <a:normAutofit/>
          </a:bodyPr>
          <a:lstStyle/>
          <a:p>
            <a:r>
              <a:rPr lang="hu-HU" dirty="0" smtClean="0"/>
              <a:t>Lengyelország </a:t>
            </a:r>
            <a:r>
              <a:rPr lang="hu-HU" dirty="0"/>
              <a:t>oktatási reformjai </a:t>
            </a:r>
            <a:r>
              <a:rPr lang="hu-HU" dirty="0">
                <a:hlinkClick r:id="rId2"/>
              </a:rPr>
              <a:t>http://</a:t>
            </a:r>
            <a:r>
              <a:rPr lang="hu-HU" dirty="0" smtClean="0">
                <a:hlinkClick r:id="rId2"/>
              </a:rPr>
              <a:t>www.oktatas.hu/kozneveles/projektek/tamop3110_oktatasiranyitas/projekthirek/lengyel_oktatasi_reformok</a:t>
            </a:r>
            <a:endParaRPr lang="hu-HU" dirty="0" smtClean="0"/>
          </a:p>
          <a:p>
            <a:r>
              <a:rPr lang="hu-HU" dirty="0" smtClean="0"/>
              <a:t>Velkey Kristóf: A lengyel oktatási reform a PISA vizsgálatok tükrében (Iskolakultúra 2015/4)</a:t>
            </a:r>
          </a:p>
          <a:p>
            <a:r>
              <a:rPr lang="hu-HU" dirty="0" smtClean="0"/>
              <a:t>Tízperc </a:t>
            </a:r>
            <a:r>
              <a:rPr lang="hu-HU" dirty="0" err="1" smtClean="0"/>
              <a:t>Iskolablog</a:t>
            </a:r>
            <a:r>
              <a:rPr lang="hu-HU" dirty="0" smtClean="0"/>
              <a:t> (</a:t>
            </a:r>
            <a:r>
              <a:rPr lang="hu-HU" dirty="0" err="1" smtClean="0"/>
              <a:t>Eruditio</a:t>
            </a:r>
            <a:r>
              <a:rPr lang="hu-HU" dirty="0" smtClean="0"/>
              <a:t> </a:t>
            </a:r>
            <a:r>
              <a:rPr lang="hu-HU" dirty="0" err="1" smtClean="0"/>
              <a:t>Zrt</a:t>
            </a:r>
            <a:r>
              <a:rPr lang="hu-HU" dirty="0" smtClean="0"/>
              <a:t>.): Hozhat-e csodát a 9 évfolyamos iskola? </a:t>
            </a:r>
            <a:r>
              <a:rPr lang="hu-HU" dirty="0">
                <a:hlinkClick r:id="rId3"/>
              </a:rPr>
              <a:t>http://</a:t>
            </a:r>
            <a:r>
              <a:rPr lang="hu-HU" dirty="0" smtClean="0">
                <a:hlinkClick r:id="rId3"/>
              </a:rPr>
              <a:t>tizperciskola.blog.hu/2015/07/14/hozhat-e_csodat_a_9_evfolyamos_iskola</a:t>
            </a:r>
            <a:r>
              <a:rPr lang="hu-HU" dirty="0" smtClean="0"/>
              <a:t> </a:t>
            </a:r>
          </a:p>
          <a:p>
            <a:r>
              <a:rPr lang="hu-HU" dirty="0" smtClean="0"/>
              <a:t>Tóth </a:t>
            </a:r>
            <a:r>
              <a:rPr lang="hu-HU" dirty="0" err="1" smtClean="0"/>
              <a:t>Viktória-Hercz</a:t>
            </a:r>
            <a:r>
              <a:rPr lang="hu-HU" dirty="0" smtClean="0"/>
              <a:t> Mária: Észtország a PISA legeredményesebb oktatási rendszeri között: </a:t>
            </a:r>
            <a:r>
              <a:rPr lang="hu-HU" dirty="0" err="1" smtClean="0"/>
              <a:t>okfeltárás</a:t>
            </a:r>
            <a:r>
              <a:rPr lang="hu-HU" dirty="0" smtClean="0"/>
              <a:t> és reflexiók észt források tükrében, Magyar Pedagógia 2016/3. </a:t>
            </a:r>
          </a:p>
          <a:p>
            <a:r>
              <a:rPr lang="hu-HU" dirty="0" smtClean="0"/>
              <a:t>Átlátszó </a:t>
            </a:r>
            <a:r>
              <a:rPr lang="hu-HU" dirty="0" err="1" smtClean="0"/>
              <a:t>Iskolablog</a:t>
            </a:r>
            <a:r>
              <a:rPr lang="hu-HU" dirty="0" smtClean="0"/>
              <a:t>: Az észt PISA </a:t>
            </a:r>
            <a:r>
              <a:rPr lang="hu-HU" dirty="0"/>
              <a:t>eredmények háttere </a:t>
            </a:r>
            <a:r>
              <a:rPr lang="hu-HU" dirty="0">
                <a:hlinkClick r:id="rId4"/>
              </a:rPr>
              <a:t>https://annyit.atlatszo.hu/2016/12/09/az-eszt-pisa-eredmenyek-hattere</a:t>
            </a:r>
            <a:r>
              <a:rPr lang="hu-HU" dirty="0" smtClean="0">
                <a:hlinkClick r:id="rId4"/>
              </a:rPr>
              <a:t>/</a:t>
            </a:r>
            <a:endParaRPr lang="hu-HU" dirty="0" smtClean="0"/>
          </a:p>
          <a:p>
            <a:r>
              <a:rPr lang="hu-HU" dirty="0"/>
              <a:t>Tízperc </a:t>
            </a:r>
            <a:r>
              <a:rPr lang="hu-HU" dirty="0" err="1"/>
              <a:t>Iskolablog</a:t>
            </a:r>
            <a:r>
              <a:rPr lang="hu-HU" dirty="0"/>
              <a:t> (</a:t>
            </a:r>
            <a:r>
              <a:rPr lang="hu-HU" dirty="0" err="1"/>
              <a:t>Eruditio</a:t>
            </a:r>
            <a:r>
              <a:rPr lang="hu-HU" dirty="0"/>
              <a:t> </a:t>
            </a:r>
            <a:r>
              <a:rPr lang="hu-HU" dirty="0" err="1"/>
              <a:t>Zrt</a:t>
            </a:r>
            <a:r>
              <a:rPr lang="hu-HU" dirty="0"/>
              <a:t>.): </a:t>
            </a:r>
            <a:r>
              <a:rPr lang="hu-HU" dirty="0" smtClean="0"/>
              <a:t>Miért eredményes az észt iskola</a:t>
            </a:r>
            <a:r>
              <a:rPr lang="hu-HU" dirty="0"/>
              <a:t>? </a:t>
            </a:r>
            <a:r>
              <a:rPr lang="hu-HU" dirty="0">
                <a:hlinkClick r:id="rId5"/>
              </a:rPr>
              <a:t>http://</a:t>
            </a:r>
            <a:r>
              <a:rPr lang="hu-HU" dirty="0" smtClean="0">
                <a:hlinkClick r:id="rId5"/>
              </a:rPr>
              <a:t>tizperciskola.blog.hu/2015/10/21/tavoli_rokonok</a:t>
            </a:r>
            <a:r>
              <a:rPr lang="hu-HU" dirty="0" smtClean="0"/>
              <a:t> 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424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34" y="244698"/>
            <a:ext cx="8342140" cy="6514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366" y="4100509"/>
            <a:ext cx="1727044" cy="247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44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0"/>
            <a:ext cx="9333785" cy="6858594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61" y="3429297"/>
            <a:ext cx="2187584" cy="305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3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2035" y="1963783"/>
            <a:ext cx="8915400" cy="3777622"/>
          </a:xfrm>
        </p:spPr>
        <p:txBody>
          <a:bodyPr/>
          <a:lstStyle/>
          <a:p>
            <a:r>
              <a:rPr lang="hu-HU" dirty="0"/>
              <a:t>„[…] </a:t>
            </a:r>
            <a:r>
              <a:rPr lang="hu-HU" i="1" dirty="0"/>
              <a:t>kitűzött célunkat csak egyféleképp közelíthetjük meg: ha az iskoláztatás korhatárát az ifjúság tanítandó részénél 18 éves korig, az érettségi színvonaláig szorítjuk fel. Ezt így képzelem el: a hatosztályos elemi után a gyengébb tanulók a háromosztályos ipari, illetőleg mezőgazdasági szakelemibe kerülnek, adminisztratív s az “értelmiségi” iskolákba, ahol gazdát, iparost, hivatalnokot s (szűkebb értelemben vett) értelmiségi embert nevelnek belőle</a:t>
            </a:r>
            <a:r>
              <a:rPr lang="hu-HU" dirty="0" smtClean="0"/>
              <a:t>.” (Németh László:  A tanügy rendezése, 1945)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379" y="1750558"/>
            <a:ext cx="2190750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92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És ma? </a:t>
            </a:r>
            <a:endParaRPr lang="hu-HU" dirty="0"/>
          </a:p>
        </p:txBody>
      </p:sp>
      <p:pic>
        <p:nvPicPr>
          <p:cNvPr id="1026" name="Picture 2" descr="Képtalálat a következőre: „magyarország iskolaszerkezet ábra”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566" y="1471760"/>
            <a:ext cx="8033657" cy="5145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69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4871864" y="5373216"/>
            <a:ext cx="5796136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400" dirty="0">
                <a:solidFill>
                  <a:srgbClr val="FF0000"/>
                </a:solidFill>
              </a:rPr>
              <a:t>Háromféle munkát tudunk végezni: olcsót, jót, gyorsat.</a:t>
            </a:r>
          </a:p>
          <a:p>
            <a:r>
              <a:rPr lang="hu-HU" sz="2400" dirty="0">
                <a:solidFill>
                  <a:srgbClr val="FF0000"/>
                </a:solidFill>
              </a:rPr>
              <a:t>A fentiek közül bármelyik kettő választható.</a:t>
            </a:r>
          </a:p>
        </p:txBody>
      </p:sp>
    </p:spTree>
    <p:extLst>
      <p:ext uri="{BB962C8B-B14F-4D97-AF65-F5344CB8AC3E}">
        <p14:creationId xmlns:p14="http://schemas.microsoft.com/office/powerpoint/2010/main" val="350135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/>
          <a:lstStyle/>
          <a:p>
            <a:pPr algn="ctr"/>
            <a:r>
              <a:rPr lang="hu-HU" dirty="0" smtClean="0"/>
              <a:t>A köznevelés versengő elvei</a:t>
            </a:r>
            <a:endParaRPr lang="hu-HU" dirty="0"/>
          </a:p>
        </p:txBody>
      </p:sp>
      <p:grpSp>
        <p:nvGrpSpPr>
          <p:cNvPr id="4" name="Csoportba foglalás 14"/>
          <p:cNvGrpSpPr>
            <a:grpSpLocks/>
          </p:cNvGrpSpPr>
          <p:nvPr/>
        </p:nvGrpSpPr>
        <p:grpSpPr bwMode="auto">
          <a:xfrm>
            <a:off x="990450" y="1268761"/>
            <a:ext cx="10534715" cy="5214193"/>
            <a:chOff x="-1123844" y="1136918"/>
            <a:chExt cx="10832706" cy="4770186"/>
          </a:xfrm>
        </p:grpSpPr>
        <p:sp>
          <p:nvSpPr>
            <p:cNvPr id="5" name="Háromszög 4"/>
            <p:cNvSpPr/>
            <p:nvPr/>
          </p:nvSpPr>
          <p:spPr>
            <a:xfrm>
              <a:off x="1828008" y="1598051"/>
              <a:ext cx="4815643" cy="3227937"/>
            </a:xfrm>
            <a:prstGeom prst="triangle">
              <a:avLst/>
            </a:prstGeom>
            <a:gradFill flip="none" rotWithShape="1"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path path="shap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 dirty="0"/>
            </a:p>
          </p:txBody>
        </p:sp>
        <p:sp>
          <p:nvSpPr>
            <p:cNvPr id="6" name="Szövegdoboz 10"/>
            <p:cNvSpPr txBox="1">
              <a:spLocks noChangeArrowheads="1"/>
            </p:cNvSpPr>
            <p:nvPr/>
          </p:nvSpPr>
          <p:spPr bwMode="auto">
            <a:xfrm>
              <a:off x="-981230" y="4349936"/>
              <a:ext cx="2857420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hu-HU" sz="2800" dirty="0">
                  <a:solidFill>
                    <a:srgbClr val="002060"/>
                  </a:solidFill>
                </a:rPr>
                <a:t>Méltányosság</a:t>
              </a:r>
            </a:p>
          </p:txBody>
        </p:sp>
        <p:grpSp>
          <p:nvGrpSpPr>
            <p:cNvPr id="7" name="Csoportba foglalás 13"/>
            <p:cNvGrpSpPr>
              <a:grpSpLocks/>
            </p:cNvGrpSpPr>
            <p:nvPr/>
          </p:nvGrpSpPr>
          <p:grpSpPr bwMode="auto">
            <a:xfrm>
              <a:off x="3015452" y="1136918"/>
              <a:ext cx="5266625" cy="1418291"/>
              <a:chOff x="2799428" y="1280934"/>
              <a:chExt cx="5266625" cy="1418291"/>
            </a:xfrm>
          </p:grpSpPr>
          <p:sp>
            <p:nvSpPr>
              <p:cNvPr id="8" name="Szövegdoboz 11"/>
              <p:cNvSpPr txBox="1">
                <a:spLocks noChangeArrowheads="1"/>
              </p:cNvSpPr>
              <p:nvPr/>
            </p:nvSpPr>
            <p:spPr bwMode="auto">
              <a:xfrm>
                <a:off x="3491881" y="2276872"/>
                <a:ext cx="1800201" cy="4223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hu-HU" sz="24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9" name="Szövegdoboz 12"/>
              <p:cNvSpPr txBox="1">
                <a:spLocks noChangeArrowheads="1"/>
              </p:cNvSpPr>
              <p:nvPr/>
            </p:nvSpPr>
            <p:spPr bwMode="auto">
              <a:xfrm>
                <a:off x="2799428" y="1280934"/>
                <a:ext cx="2448271" cy="478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hu-HU" sz="2800" dirty="0">
                    <a:solidFill>
                      <a:srgbClr val="002060"/>
                    </a:solidFill>
                  </a:rPr>
                  <a:t>Szabadság</a:t>
                </a:r>
              </a:p>
            </p:txBody>
          </p:sp>
          <p:sp>
            <p:nvSpPr>
              <p:cNvPr id="16" name="Szövegdoboz 12"/>
              <p:cNvSpPr txBox="1">
                <a:spLocks noChangeArrowheads="1"/>
              </p:cNvSpPr>
              <p:nvPr/>
            </p:nvSpPr>
            <p:spPr bwMode="auto">
              <a:xfrm>
                <a:off x="5617782" y="1360804"/>
                <a:ext cx="2448271" cy="872862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hu-HU" sz="2800" dirty="0">
                    <a:solidFill>
                      <a:srgbClr val="00B0F0"/>
                    </a:solidFill>
                  </a:rPr>
                  <a:t>Autonómia,</a:t>
                </a:r>
              </a:p>
              <a:p>
                <a:pPr algn="ctr"/>
                <a:r>
                  <a:rPr lang="hu-HU" sz="2800" dirty="0">
                    <a:solidFill>
                      <a:srgbClr val="00B0F0"/>
                    </a:solidFill>
                  </a:rPr>
                  <a:t>kreativitás</a:t>
                </a:r>
              </a:p>
            </p:txBody>
          </p:sp>
        </p:grpSp>
        <p:sp>
          <p:nvSpPr>
            <p:cNvPr id="12" name="Szövegdoboz 10"/>
            <p:cNvSpPr txBox="1">
              <a:spLocks noChangeArrowheads="1"/>
            </p:cNvSpPr>
            <p:nvPr/>
          </p:nvSpPr>
          <p:spPr bwMode="auto">
            <a:xfrm>
              <a:off x="6940763" y="4457027"/>
              <a:ext cx="2682627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hu-HU" sz="2800" dirty="0">
                  <a:solidFill>
                    <a:srgbClr val="002060"/>
                  </a:solidFill>
                </a:rPr>
                <a:t>Hatékonyság</a:t>
              </a:r>
            </a:p>
          </p:txBody>
        </p:sp>
        <p:sp>
          <p:nvSpPr>
            <p:cNvPr id="13" name="Szövegdoboz 10"/>
            <p:cNvSpPr txBox="1">
              <a:spLocks noChangeArrowheads="1"/>
            </p:cNvSpPr>
            <p:nvPr/>
          </p:nvSpPr>
          <p:spPr bwMode="auto">
            <a:xfrm>
              <a:off x="53658" y="5484751"/>
              <a:ext cx="2221346" cy="422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hu-HU" sz="2400" dirty="0">
                <a:solidFill>
                  <a:srgbClr val="002060"/>
                </a:solidFill>
              </a:endParaRPr>
            </a:p>
          </p:txBody>
        </p:sp>
        <p:sp>
          <p:nvSpPr>
            <p:cNvPr id="14" name="Szövegdoboz 10"/>
            <p:cNvSpPr txBox="1">
              <a:spLocks noChangeArrowheads="1"/>
            </p:cNvSpPr>
            <p:nvPr/>
          </p:nvSpPr>
          <p:spPr bwMode="auto">
            <a:xfrm>
              <a:off x="-1123844" y="4935693"/>
              <a:ext cx="2853572" cy="76023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hu-HU" sz="2400" dirty="0">
                  <a:solidFill>
                    <a:srgbClr val="00B0F0"/>
                  </a:solidFill>
                </a:rPr>
                <a:t>Esélyegyenlőség</a:t>
              </a:r>
            </a:p>
            <a:p>
              <a:pPr algn="ctr"/>
              <a:r>
                <a:rPr lang="hu-HU" sz="2400" dirty="0">
                  <a:solidFill>
                    <a:srgbClr val="00B0F0"/>
                  </a:solidFill>
                </a:rPr>
                <a:t>Igazságosság</a:t>
              </a:r>
            </a:p>
          </p:txBody>
        </p:sp>
        <p:sp>
          <p:nvSpPr>
            <p:cNvPr id="15" name="Szövegdoboz 10"/>
            <p:cNvSpPr txBox="1">
              <a:spLocks noChangeArrowheads="1"/>
            </p:cNvSpPr>
            <p:nvPr/>
          </p:nvSpPr>
          <p:spPr bwMode="auto">
            <a:xfrm>
              <a:off x="6855291" y="5022158"/>
              <a:ext cx="2853571" cy="76023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hu-HU" sz="2400" dirty="0">
                  <a:solidFill>
                    <a:srgbClr val="00B0F0"/>
                  </a:solidFill>
                </a:rPr>
                <a:t>Olcsó,  hatásos</a:t>
              </a:r>
            </a:p>
            <a:p>
              <a:pPr algn="ctr"/>
              <a:r>
                <a:rPr lang="hu-HU" sz="2400" dirty="0">
                  <a:solidFill>
                    <a:srgbClr val="00B0F0"/>
                  </a:solidFill>
                </a:rPr>
                <a:t>eredményes,</a:t>
              </a:r>
            </a:p>
          </p:txBody>
        </p:sp>
      </p:grpSp>
      <p:sp>
        <p:nvSpPr>
          <p:cNvPr id="11" name="Szövegdoboz 10"/>
          <p:cNvSpPr txBox="1"/>
          <p:nvPr/>
        </p:nvSpPr>
        <p:spPr>
          <a:xfrm>
            <a:off x="3907958" y="6488668"/>
            <a:ext cx="4589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Halász Gábor, Márkus Gábor  nyomán</a:t>
            </a:r>
          </a:p>
        </p:txBody>
      </p:sp>
    </p:spTree>
    <p:extLst>
      <p:ext uri="{BB962C8B-B14F-4D97-AF65-F5344CB8AC3E}">
        <p14:creationId xmlns:p14="http://schemas.microsoft.com/office/powerpoint/2010/main" val="95686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</TotalTime>
  <Words>1181</Words>
  <Application>Microsoft Office PowerPoint</Application>
  <PresentationFormat>Szélesvásznú</PresentationFormat>
  <Paragraphs>169</Paragraphs>
  <Slides>34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34</vt:i4>
      </vt:variant>
    </vt:vector>
  </HeadingPairs>
  <TitlesOfParts>
    <vt:vector size="40" baseType="lpstr">
      <vt:lpstr>Arial</vt:lpstr>
      <vt:lpstr>Calibri</vt:lpstr>
      <vt:lpstr>Century Gothic</vt:lpstr>
      <vt:lpstr>Wingdings</vt:lpstr>
      <vt:lpstr>Wingdings 3</vt:lpstr>
      <vt:lpstr>Szálak</vt:lpstr>
      <vt:lpstr>Az általános iskolai és a gimnáziumi struktúra módosításának lehetőségei </vt:lpstr>
      <vt:lpstr>PowerPoint-bemutató</vt:lpstr>
      <vt:lpstr>PowerPoint-bemutató</vt:lpstr>
      <vt:lpstr>PowerPoint-bemutató</vt:lpstr>
      <vt:lpstr>PowerPoint-bemutató</vt:lpstr>
      <vt:lpstr>PowerPoint-bemutató</vt:lpstr>
      <vt:lpstr>És ma? </vt:lpstr>
      <vt:lpstr>PowerPoint-bemutató</vt:lpstr>
      <vt:lpstr>A köznevelés versengő elvei</vt:lpstr>
      <vt:lpstr>PowerPoint-bemutató</vt:lpstr>
      <vt:lpstr>A lengyel példa</vt:lpstr>
      <vt:lpstr>Átalakítás jellemzői (1999)</vt:lpstr>
      <vt:lpstr>Intézményszerkezet</vt:lpstr>
      <vt:lpstr>PowerPoint-bemutató</vt:lpstr>
      <vt:lpstr>Oktatásirányítás</vt:lpstr>
      <vt:lpstr>Állami hatáskörben tartott feladatok</vt:lpstr>
      <vt:lpstr>Szakmai felügyelet</vt:lpstr>
      <vt:lpstr>Intézményfenntartás</vt:lpstr>
      <vt:lpstr>Eredmények</vt:lpstr>
      <vt:lpstr>PowerPoint-bemutató</vt:lpstr>
      <vt:lpstr>Problémák</vt:lpstr>
      <vt:lpstr>PowerPoint-bemutató</vt:lpstr>
      <vt:lpstr>PowerPoint-bemutató</vt:lpstr>
      <vt:lpstr>PowerPoint-bemutató</vt:lpstr>
      <vt:lpstr>Észt oktatás jellemzői</vt:lpstr>
      <vt:lpstr>2020-ig tartó oktatási stratégia</vt:lpstr>
      <vt:lpstr>PowerPoint-bemutató</vt:lpstr>
      <vt:lpstr>Komprehenzív iskolarendszer</vt:lpstr>
      <vt:lpstr>Problémák</vt:lpstr>
      <vt:lpstr>CSOPORTMUNKA – Az iskolarendszerrel kapcsolatos igények és elvárások</vt:lpstr>
      <vt:lpstr>PowerPoint-bemutató</vt:lpstr>
      <vt:lpstr>Összefoglalás (helyett)</vt:lpstr>
      <vt:lpstr>PowerPoint-bemutató</vt:lpstr>
      <vt:lpstr>Felhasznált alapirodalom: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általános iskolai és a gimnáziumi struktúra módosításának lehetőségei</dc:title>
  <dc:creator>SzP</dc:creator>
  <cp:lastModifiedBy>Tóth Mária</cp:lastModifiedBy>
  <cp:revision>18</cp:revision>
  <cp:lastPrinted>2017-06-26T10:13:52Z</cp:lastPrinted>
  <dcterms:created xsi:type="dcterms:W3CDTF">2017-06-13T12:29:23Z</dcterms:created>
  <dcterms:modified xsi:type="dcterms:W3CDTF">2017-06-28T13:48:59Z</dcterms:modified>
</cp:coreProperties>
</file>