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3.jp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6" r:id="rId3"/>
    <p:sldMasterId id="2147483686" r:id="rId4"/>
    <p:sldMasterId id="2147483696" r:id="rId5"/>
    <p:sldMasterId id="2147483712" r:id="rId6"/>
  </p:sldMasterIdLst>
  <p:notesMasterIdLst>
    <p:notesMasterId r:id="rId41"/>
  </p:notesMasterIdLst>
  <p:sldIdLst>
    <p:sldId id="256" r:id="rId7"/>
    <p:sldId id="257" r:id="rId8"/>
    <p:sldId id="286" r:id="rId9"/>
    <p:sldId id="287" r:id="rId10"/>
    <p:sldId id="288" r:id="rId11"/>
    <p:sldId id="258" r:id="rId12"/>
    <p:sldId id="289" r:id="rId13"/>
    <p:sldId id="291" r:id="rId14"/>
    <p:sldId id="292" r:id="rId15"/>
    <p:sldId id="293" r:id="rId16"/>
    <p:sldId id="294" r:id="rId17"/>
    <p:sldId id="295" r:id="rId18"/>
    <p:sldId id="285" r:id="rId19"/>
    <p:sldId id="283" r:id="rId20"/>
    <p:sldId id="284" r:id="rId21"/>
    <p:sldId id="290" r:id="rId22"/>
    <p:sldId id="266" r:id="rId23"/>
    <p:sldId id="259" r:id="rId24"/>
    <p:sldId id="260"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67" r:id="rId40"/>
  </p:sldIdLst>
  <p:sldSz cx="9144000" cy="6858000" type="screen4x3"/>
  <p:notesSz cx="9144000" cy="6858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96" autoAdjust="0"/>
  </p:normalViewPr>
  <p:slideViewPr>
    <p:cSldViewPr>
      <p:cViewPr varScale="1">
        <p:scale>
          <a:sx n="76" d="100"/>
          <a:sy n="76" d="100"/>
        </p:scale>
        <p:origin x="1642"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F88B6-7CB2-2A49-AFE0-47B33C979D7B}" type="doc">
      <dgm:prSet loTypeId="urn:microsoft.com/office/officeart/2005/8/layout/gear1" loCatId="" qsTypeId="urn:microsoft.com/office/officeart/2005/8/quickstyle/simple4" qsCatId="simple" csTypeId="urn:microsoft.com/office/officeart/2005/8/colors/accent1_2" csCatId="accent1" phldr="1"/>
      <dgm:spPr/>
    </dgm:pt>
    <dgm:pt modelId="{F93A5854-F919-DF4D-B2AE-A44AC4F24AA7}">
      <dgm:prSet phldrT="[Text]"/>
      <dgm:spPr/>
      <dgm:t>
        <a:bodyPr/>
        <a:lstStyle/>
        <a:p>
          <a:r>
            <a:rPr lang="hu-HU" dirty="0"/>
            <a:t>Változás kulcsai: az esélyegyenlőség szem előtt tartásával olyan oktatási innovációra képes szereplők, akik előmozdítják a befogadó oktatáshoz szükséges külső és belső iskolai környezetet.</a:t>
          </a:r>
          <a:endParaRPr lang="en-US" dirty="0"/>
        </a:p>
      </dgm:t>
    </dgm:pt>
    <dgm:pt modelId="{CD0F3D18-4D91-D641-B45B-519C8A7CC8EA}" type="parTrans" cxnId="{7ABEF153-7E27-454B-A68D-84CF93F1C6D6}">
      <dgm:prSet/>
      <dgm:spPr/>
      <dgm:t>
        <a:bodyPr/>
        <a:lstStyle/>
        <a:p>
          <a:endParaRPr lang="en-US"/>
        </a:p>
      </dgm:t>
    </dgm:pt>
    <dgm:pt modelId="{85D42AED-F6A3-E14D-89B6-D9E87E868340}" type="sibTrans" cxnId="{7ABEF153-7E27-454B-A68D-84CF93F1C6D6}">
      <dgm:prSet/>
      <dgm:spPr/>
      <dgm:t>
        <a:bodyPr/>
        <a:lstStyle/>
        <a:p>
          <a:endParaRPr lang="en-US"/>
        </a:p>
      </dgm:t>
    </dgm:pt>
    <dgm:pt modelId="{FC77A720-CAAD-484B-9164-11A84C103E28}">
      <dgm:prSet/>
      <dgm:spPr/>
      <dgm:t>
        <a:bodyPr/>
        <a:lstStyle/>
        <a:p>
          <a:r>
            <a:rPr lang="hu-HU" dirty="0"/>
            <a:t>Intézményi koordináció felelősei.</a:t>
          </a:r>
        </a:p>
      </dgm:t>
    </dgm:pt>
    <dgm:pt modelId="{E4E6D458-E613-364C-972F-F447449177E3}" type="parTrans" cxnId="{2A5ADB54-8BDA-4F4B-AE51-BE2253F57C23}">
      <dgm:prSet/>
      <dgm:spPr/>
      <dgm:t>
        <a:bodyPr/>
        <a:lstStyle/>
        <a:p>
          <a:endParaRPr lang="en-US"/>
        </a:p>
      </dgm:t>
    </dgm:pt>
    <dgm:pt modelId="{02D44C75-DFB8-7C4A-82FD-5632A10A40A5}" type="sibTrans" cxnId="{2A5ADB54-8BDA-4F4B-AE51-BE2253F57C23}">
      <dgm:prSet/>
      <dgm:spPr/>
      <dgm:t>
        <a:bodyPr/>
        <a:lstStyle/>
        <a:p>
          <a:endParaRPr lang="en-US"/>
        </a:p>
      </dgm:t>
    </dgm:pt>
    <dgm:pt modelId="{D27F3B84-EABF-2345-A2E6-448F0F0FDD1C}">
      <dgm:prSet/>
      <dgm:spPr/>
      <dgm:t>
        <a:bodyPr/>
        <a:lstStyle/>
        <a:p>
          <a:r>
            <a:rPr lang="hu-HU" dirty="0"/>
            <a:t>ILMT tevékenységek megalkotói, megszervezői, végrehajtói.</a:t>
          </a:r>
          <a:endParaRPr lang="en-GB" dirty="0"/>
        </a:p>
      </dgm:t>
    </dgm:pt>
    <dgm:pt modelId="{96C664FC-16F2-B046-B1A2-70BD1D795427}" type="parTrans" cxnId="{AC955937-ED37-F14A-9540-7E5BFA42C2B0}">
      <dgm:prSet/>
      <dgm:spPr/>
      <dgm:t>
        <a:bodyPr/>
        <a:lstStyle/>
        <a:p>
          <a:endParaRPr lang="en-US"/>
        </a:p>
      </dgm:t>
    </dgm:pt>
    <dgm:pt modelId="{C1618F8D-D94A-A04B-B0B1-403069502FC9}" type="sibTrans" cxnId="{AC955937-ED37-F14A-9540-7E5BFA42C2B0}">
      <dgm:prSet/>
      <dgm:spPr/>
      <dgm:t>
        <a:bodyPr/>
        <a:lstStyle/>
        <a:p>
          <a:endParaRPr lang="en-US"/>
        </a:p>
      </dgm:t>
    </dgm:pt>
    <dgm:pt modelId="{42412570-8370-D34D-B68C-282FE06B4E19}" type="pres">
      <dgm:prSet presAssocID="{6AFF88B6-7CB2-2A49-AFE0-47B33C979D7B}" presName="composite" presStyleCnt="0">
        <dgm:presLayoutVars>
          <dgm:chMax val="3"/>
          <dgm:animLvl val="lvl"/>
          <dgm:resizeHandles val="exact"/>
        </dgm:presLayoutVars>
      </dgm:prSet>
      <dgm:spPr/>
    </dgm:pt>
    <dgm:pt modelId="{20E1BC7A-E477-DB4B-AB33-CA9B8007F57A}" type="pres">
      <dgm:prSet presAssocID="{F93A5854-F919-DF4D-B2AE-A44AC4F24AA7}" presName="gear1" presStyleLbl="node1" presStyleIdx="0" presStyleCnt="3">
        <dgm:presLayoutVars>
          <dgm:chMax val="1"/>
          <dgm:bulletEnabled val="1"/>
        </dgm:presLayoutVars>
      </dgm:prSet>
      <dgm:spPr/>
      <dgm:t>
        <a:bodyPr/>
        <a:lstStyle/>
        <a:p>
          <a:endParaRPr lang="hu-HU"/>
        </a:p>
      </dgm:t>
    </dgm:pt>
    <dgm:pt modelId="{582B1F65-26DB-784D-B3CE-1A2D151B4A32}" type="pres">
      <dgm:prSet presAssocID="{F93A5854-F919-DF4D-B2AE-A44AC4F24AA7}" presName="gear1srcNode" presStyleLbl="node1" presStyleIdx="0" presStyleCnt="3"/>
      <dgm:spPr/>
      <dgm:t>
        <a:bodyPr/>
        <a:lstStyle/>
        <a:p>
          <a:endParaRPr lang="hu-HU"/>
        </a:p>
      </dgm:t>
    </dgm:pt>
    <dgm:pt modelId="{DC5EAFEA-DAB3-B643-A9B8-18C5FC2E5F16}" type="pres">
      <dgm:prSet presAssocID="{F93A5854-F919-DF4D-B2AE-A44AC4F24AA7}" presName="gear1dstNode" presStyleLbl="node1" presStyleIdx="0" presStyleCnt="3"/>
      <dgm:spPr/>
      <dgm:t>
        <a:bodyPr/>
        <a:lstStyle/>
        <a:p>
          <a:endParaRPr lang="hu-HU"/>
        </a:p>
      </dgm:t>
    </dgm:pt>
    <dgm:pt modelId="{BB0355AA-45EF-2E4D-A42D-9B8DBE0EFFBA}" type="pres">
      <dgm:prSet presAssocID="{FC77A720-CAAD-484B-9164-11A84C103E28}" presName="gear2" presStyleLbl="node1" presStyleIdx="1" presStyleCnt="3">
        <dgm:presLayoutVars>
          <dgm:chMax val="1"/>
          <dgm:bulletEnabled val="1"/>
        </dgm:presLayoutVars>
      </dgm:prSet>
      <dgm:spPr/>
      <dgm:t>
        <a:bodyPr/>
        <a:lstStyle/>
        <a:p>
          <a:endParaRPr lang="hu-HU"/>
        </a:p>
      </dgm:t>
    </dgm:pt>
    <dgm:pt modelId="{E37AF6E1-8198-A64A-9806-7AB45919C3C9}" type="pres">
      <dgm:prSet presAssocID="{FC77A720-CAAD-484B-9164-11A84C103E28}" presName="gear2srcNode" presStyleLbl="node1" presStyleIdx="1" presStyleCnt="3"/>
      <dgm:spPr/>
      <dgm:t>
        <a:bodyPr/>
        <a:lstStyle/>
        <a:p>
          <a:endParaRPr lang="hu-HU"/>
        </a:p>
      </dgm:t>
    </dgm:pt>
    <dgm:pt modelId="{1B20F97A-05E1-9242-95F3-7401A7E388FF}" type="pres">
      <dgm:prSet presAssocID="{FC77A720-CAAD-484B-9164-11A84C103E28}" presName="gear2dstNode" presStyleLbl="node1" presStyleIdx="1" presStyleCnt="3"/>
      <dgm:spPr/>
      <dgm:t>
        <a:bodyPr/>
        <a:lstStyle/>
        <a:p>
          <a:endParaRPr lang="hu-HU"/>
        </a:p>
      </dgm:t>
    </dgm:pt>
    <dgm:pt modelId="{0556DCAC-7880-5D48-BC61-4ECFEFDAC5C7}" type="pres">
      <dgm:prSet presAssocID="{D27F3B84-EABF-2345-A2E6-448F0F0FDD1C}" presName="gear3" presStyleLbl="node1" presStyleIdx="2" presStyleCnt="3"/>
      <dgm:spPr/>
      <dgm:t>
        <a:bodyPr/>
        <a:lstStyle/>
        <a:p>
          <a:endParaRPr lang="hu-HU"/>
        </a:p>
      </dgm:t>
    </dgm:pt>
    <dgm:pt modelId="{A630A776-2F47-B94B-B3A7-84DE08597CC2}" type="pres">
      <dgm:prSet presAssocID="{D27F3B84-EABF-2345-A2E6-448F0F0FDD1C}" presName="gear3tx" presStyleLbl="node1" presStyleIdx="2" presStyleCnt="3">
        <dgm:presLayoutVars>
          <dgm:chMax val="1"/>
          <dgm:bulletEnabled val="1"/>
        </dgm:presLayoutVars>
      </dgm:prSet>
      <dgm:spPr/>
      <dgm:t>
        <a:bodyPr/>
        <a:lstStyle/>
        <a:p>
          <a:endParaRPr lang="hu-HU"/>
        </a:p>
      </dgm:t>
    </dgm:pt>
    <dgm:pt modelId="{86DCF88F-205A-7740-A087-EEFB85BBBFF5}" type="pres">
      <dgm:prSet presAssocID="{D27F3B84-EABF-2345-A2E6-448F0F0FDD1C}" presName="gear3srcNode" presStyleLbl="node1" presStyleIdx="2" presStyleCnt="3"/>
      <dgm:spPr/>
      <dgm:t>
        <a:bodyPr/>
        <a:lstStyle/>
        <a:p>
          <a:endParaRPr lang="hu-HU"/>
        </a:p>
      </dgm:t>
    </dgm:pt>
    <dgm:pt modelId="{78017DAA-850A-E44A-8CD6-96215B4BFB64}" type="pres">
      <dgm:prSet presAssocID="{D27F3B84-EABF-2345-A2E6-448F0F0FDD1C}" presName="gear3dstNode" presStyleLbl="node1" presStyleIdx="2" presStyleCnt="3"/>
      <dgm:spPr/>
      <dgm:t>
        <a:bodyPr/>
        <a:lstStyle/>
        <a:p>
          <a:endParaRPr lang="hu-HU"/>
        </a:p>
      </dgm:t>
    </dgm:pt>
    <dgm:pt modelId="{6758E8DB-1DDE-8A4B-A992-FC83B032DF13}" type="pres">
      <dgm:prSet presAssocID="{85D42AED-F6A3-E14D-89B6-D9E87E868340}" presName="connector1" presStyleLbl="sibTrans2D1" presStyleIdx="0" presStyleCnt="3"/>
      <dgm:spPr/>
      <dgm:t>
        <a:bodyPr/>
        <a:lstStyle/>
        <a:p>
          <a:endParaRPr lang="hu-HU"/>
        </a:p>
      </dgm:t>
    </dgm:pt>
    <dgm:pt modelId="{859C5EC5-D167-CC47-A0EE-00E4C5F75710}" type="pres">
      <dgm:prSet presAssocID="{02D44C75-DFB8-7C4A-82FD-5632A10A40A5}" presName="connector2" presStyleLbl="sibTrans2D1" presStyleIdx="1" presStyleCnt="3"/>
      <dgm:spPr/>
      <dgm:t>
        <a:bodyPr/>
        <a:lstStyle/>
        <a:p>
          <a:endParaRPr lang="hu-HU"/>
        </a:p>
      </dgm:t>
    </dgm:pt>
    <dgm:pt modelId="{3DD8FD56-7368-574F-9C96-2609B550E6C0}" type="pres">
      <dgm:prSet presAssocID="{C1618F8D-D94A-A04B-B0B1-403069502FC9}" presName="connector3" presStyleLbl="sibTrans2D1" presStyleIdx="2" presStyleCnt="3"/>
      <dgm:spPr/>
      <dgm:t>
        <a:bodyPr/>
        <a:lstStyle/>
        <a:p>
          <a:endParaRPr lang="hu-HU"/>
        </a:p>
      </dgm:t>
    </dgm:pt>
  </dgm:ptLst>
  <dgm:cxnLst>
    <dgm:cxn modelId="{AC955937-ED37-F14A-9540-7E5BFA42C2B0}" srcId="{6AFF88B6-7CB2-2A49-AFE0-47B33C979D7B}" destId="{D27F3B84-EABF-2345-A2E6-448F0F0FDD1C}" srcOrd="2" destOrd="0" parTransId="{96C664FC-16F2-B046-B1A2-70BD1D795427}" sibTransId="{C1618F8D-D94A-A04B-B0B1-403069502FC9}"/>
    <dgm:cxn modelId="{434CC5A0-53F4-1E44-B5A6-B8B1C3891A47}" type="presOf" srcId="{D27F3B84-EABF-2345-A2E6-448F0F0FDD1C}" destId="{0556DCAC-7880-5D48-BC61-4ECFEFDAC5C7}" srcOrd="0" destOrd="0" presId="urn:microsoft.com/office/officeart/2005/8/layout/gear1"/>
    <dgm:cxn modelId="{2A5ADB54-8BDA-4F4B-AE51-BE2253F57C23}" srcId="{6AFF88B6-7CB2-2A49-AFE0-47B33C979D7B}" destId="{FC77A720-CAAD-484B-9164-11A84C103E28}" srcOrd="1" destOrd="0" parTransId="{E4E6D458-E613-364C-972F-F447449177E3}" sibTransId="{02D44C75-DFB8-7C4A-82FD-5632A10A40A5}"/>
    <dgm:cxn modelId="{206A0A80-AC17-0748-B8B1-6694338ABC30}" type="presOf" srcId="{F93A5854-F919-DF4D-B2AE-A44AC4F24AA7}" destId="{582B1F65-26DB-784D-B3CE-1A2D151B4A32}" srcOrd="1" destOrd="0" presId="urn:microsoft.com/office/officeart/2005/8/layout/gear1"/>
    <dgm:cxn modelId="{E15D398F-B4BF-9D4C-9B62-DA2863FA7D4F}" type="presOf" srcId="{FC77A720-CAAD-484B-9164-11A84C103E28}" destId="{E37AF6E1-8198-A64A-9806-7AB45919C3C9}" srcOrd="1" destOrd="0" presId="urn:microsoft.com/office/officeart/2005/8/layout/gear1"/>
    <dgm:cxn modelId="{2A017574-E714-024F-8500-D1D01B0DB42E}" type="presOf" srcId="{D27F3B84-EABF-2345-A2E6-448F0F0FDD1C}" destId="{86DCF88F-205A-7740-A087-EEFB85BBBFF5}" srcOrd="2" destOrd="0" presId="urn:microsoft.com/office/officeart/2005/8/layout/gear1"/>
    <dgm:cxn modelId="{4B0BE5B4-C8CD-B840-B1EC-A07BF94DB6C3}" type="presOf" srcId="{6AFF88B6-7CB2-2A49-AFE0-47B33C979D7B}" destId="{42412570-8370-D34D-B68C-282FE06B4E19}" srcOrd="0" destOrd="0" presId="urn:microsoft.com/office/officeart/2005/8/layout/gear1"/>
    <dgm:cxn modelId="{C68E3B81-0D8F-E34E-B2F1-377F0A1B8846}" type="presOf" srcId="{02D44C75-DFB8-7C4A-82FD-5632A10A40A5}" destId="{859C5EC5-D167-CC47-A0EE-00E4C5F75710}" srcOrd="0" destOrd="0" presId="urn:microsoft.com/office/officeart/2005/8/layout/gear1"/>
    <dgm:cxn modelId="{AAF83720-30DC-054D-9904-E191853E2D1D}" type="presOf" srcId="{85D42AED-F6A3-E14D-89B6-D9E87E868340}" destId="{6758E8DB-1DDE-8A4B-A992-FC83B032DF13}" srcOrd="0" destOrd="0" presId="urn:microsoft.com/office/officeart/2005/8/layout/gear1"/>
    <dgm:cxn modelId="{C6D46CA2-5EBA-9346-9EBD-08E88F7DCE0F}" type="presOf" srcId="{C1618F8D-D94A-A04B-B0B1-403069502FC9}" destId="{3DD8FD56-7368-574F-9C96-2609B550E6C0}" srcOrd="0" destOrd="0" presId="urn:microsoft.com/office/officeart/2005/8/layout/gear1"/>
    <dgm:cxn modelId="{438F941E-C253-B54E-B3CC-84ED2B4DFAD3}" type="presOf" srcId="{F93A5854-F919-DF4D-B2AE-A44AC4F24AA7}" destId="{DC5EAFEA-DAB3-B643-A9B8-18C5FC2E5F16}" srcOrd="2" destOrd="0" presId="urn:microsoft.com/office/officeart/2005/8/layout/gear1"/>
    <dgm:cxn modelId="{E34299FC-A2B5-B141-AB4F-7B96864B7BCB}" type="presOf" srcId="{D27F3B84-EABF-2345-A2E6-448F0F0FDD1C}" destId="{78017DAA-850A-E44A-8CD6-96215B4BFB64}" srcOrd="3" destOrd="0" presId="urn:microsoft.com/office/officeart/2005/8/layout/gear1"/>
    <dgm:cxn modelId="{2D324213-7A26-764A-B9AF-3811F3DC0B09}" type="presOf" srcId="{D27F3B84-EABF-2345-A2E6-448F0F0FDD1C}" destId="{A630A776-2F47-B94B-B3A7-84DE08597CC2}" srcOrd="1" destOrd="0" presId="urn:microsoft.com/office/officeart/2005/8/layout/gear1"/>
    <dgm:cxn modelId="{7ABEF153-7E27-454B-A68D-84CF93F1C6D6}" srcId="{6AFF88B6-7CB2-2A49-AFE0-47B33C979D7B}" destId="{F93A5854-F919-DF4D-B2AE-A44AC4F24AA7}" srcOrd="0" destOrd="0" parTransId="{CD0F3D18-4D91-D641-B45B-519C8A7CC8EA}" sibTransId="{85D42AED-F6A3-E14D-89B6-D9E87E868340}"/>
    <dgm:cxn modelId="{FFDD87A9-F4E4-824E-9C86-6B7708B826ED}" type="presOf" srcId="{F93A5854-F919-DF4D-B2AE-A44AC4F24AA7}" destId="{20E1BC7A-E477-DB4B-AB33-CA9B8007F57A}" srcOrd="0" destOrd="0" presId="urn:microsoft.com/office/officeart/2005/8/layout/gear1"/>
    <dgm:cxn modelId="{BD0B6D2B-623F-D24C-86DF-025171F69E78}" type="presOf" srcId="{FC77A720-CAAD-484B-9164-11A84C103E28}" destId="{BB0355AA-45EF-2E4D-A42D-9B8DBE0EFFBA}" srcOrd="0" destOrd="0" presId="urn:microsoft.com/office/officeart/2005/8/layout/gear1"/>
    <dgm:cxn modelId="{B514266A-12CB-624E-BC63-48F77C4D6DC1}" type="presOf" srcId="{FC77A720-CAAD-484B-9164-11A84C103E28}" destId="{1B20F97A-05E1-9242-95F3-7401A7E388FF}" srcOrd="2" destOrd="0" presId="urn:microsoft.com/office/officeart/2005/8/layout/gear1"/>
    <dgm:cxn modelId="{119C784E-3A6D-2E47-A0EB-CC700A7CEA44}" type="presParOf" srcId="{42412570-8370-D34D-B68C-282FE06B4E19}" destId="{20E1BC7A-E477-DB4B-AB33-CA9B8007F57A}" srcOrd="0" destOrd="0" presId="urn:microsoft.com/office/officeart/2005/8/layout/gear1"/>
    <dgm:cxn modelId="{F2ED5A44-1F92-C048-B0CA-C6916ED97415}" type="presParOf" srcId="{42412570-8370-D34D-B68C-282FE06B4E19}" destId="{582B1F65-26DB-784D-B3CE-1A2D151B4A32}" srcOrd="1" destOrd="0" presId="urn:microsoft.com/office/officeart/2005/8/layout/gear1"/>
    <dgm:cxn modelId="{671EA68E-853C-F441-8B89-09551994B51B}" type="presParOf" srcId="{42412570-8370-D34D-B68C-282FE06B4E19}" destId="{DC5EAFEA-DAB3-B643-A9B8-18C5FC2E5F16}" srcOrd="2" destOrd="0" presId="urn:microsoft.com/office/officeart/2005/8/layout/gear1"/>
    <dgm:cxn modelId="{54B1DC90-C80B-9449-8F83-893BEBC59C59}" type="presParOf" srcId="{42412570-8370-D34D-B68C-282FE06B4E19}" destId="{BB0355AA-45EF-2E4D-A42D-9B8DBE0EFFBA}" srcOrd="3" destOrd="0" presId="urn:microsoft.com/office/officeart/2005/8/layout/gear1"/>
    <dgm:cxn modelId="{AAE0B399-B797-B647-AE83-17CEC176917D}" type="presParOf" srcId="{42412570-8370-D34D-B68C-282FE06B4E19}" destId="{E37AF6E1-8198-A64A-9806-7AB45919C3C9}" srcOrd="4" destOrd="0" presId="urn:microsoft.com/office/officeart/2005/8/layout/gear1"/>
    <dgm:cxn modelId="{7EF00A25-DAFD-8E46-A469-E3F5DCF168AA}" type="presParOf" srcId="{42412570-8370-D34D-B68C-282FE06B4E19}" destId="{1B20F97A-05E1-9242-95F3-7401A7E388FF}" srcOrd="5" destOrd="0" presId="urn:microsoft.com/office/officeart/2005/8/layout/gear1"/>
    <dgm:cxn modelId="{480D40F9-596A-BA44-B7DB-E1F1C561A9B1}" type="presParOf" srcId="{42412570-8370-D34D-B68C-282FE06B4E19}" destId="{0556DCAC-7880-5D48-BC61-4ECFEFDAC5C7}" srcOrd="6" destOrd="0" presId="urn:microsoft.com/office/officeart/2005/8/layout/gear1"/>
    <dgm:cxn modelId="{55DDFBF2-AD12-5D4B-A221-E1C6A3A922FC}" type="presParOf" srcId="{42412570-8370-D34D-B68C-282FE06B4E19}" destId="{A630A776-2F47-B94B-B3A7-84DE08597CC2}" srcOrd="7" destOrd="0" presId="urn:microsoft.com/office/officeart/2005/8/layout/gear1"/>
    <dgm:cxn modelId="{BF99CC17-E8AB-9945-B784-344E5D233F0B}" type="presParOf" srcId="{42412570-8370-D34D-B68C-282FE06B4E19}" destId="{86DCF88F-205A-7740-A087-EEFB85BBBFF5}" srcOrd="8" destOrd="0" presId="urn:microsoft.com/office/officeart/2005/8/layout/gear1"/>
    <dgm:cxn modelId="{4C86D705-6091-BE4A-92A3-BE64A60507D5}" type="presParOf" srcId="{42412570-8370-D34D-B68C-282FE06B4E19}" destId="{78017DAA-850A-E44A-8CD6-96215B4BFB64}" srcOrd="9" destOrd="0" presId="urn:microsoft.com/office/officeart/2005/8/layout/gear1"/>
    <dgm:cxn modelId="{AFC0A51D-077A-D341-A0E2-2C9566F8E80E}" type="presParOf" srcId="{42412570-8370-D34D-B68C-282FE06B4E19}" destId="{6758E8DB-1DDE-8A4B-A992-FC83B032DF13}" srcOrd="10" destOrd="0" presId="urn:microsoft.com/office/officeart/2005/8/layout/gear1"/>
    <dgm:cxn modelId="{07AE06C7-E878-7649-B0FA-AE28631DA177}" type="presParOf" srcId="{42412570-8370-D34D-B68C-282FE06B4E19}" destId="{859C5EC5-D167-CC47-A0EE-00E4C5F75710}" srcOrd="11" destOrd="0" presId="urn:microsoft.com/office/officeart/2005/8/layout/gear1"/>
    <dgm:cxn modelId="{272F0467-D5D7-074B-B80E-F9ECFF25C68A}" type="presParOf" srcId="{42412570-8370-D34D-B68C-282FE06B4E19}" destId="{3DD8FD56-7368-574F-9C96-2609B550E6C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1BC7A-E477-DB4B-AB33-CA9B8007F57A}">
      <dsp:nvSpPr>
        <dsp:cNvPr id="0" name=""/>
        <dsp:cNvSpPr/>
      </dsp:nvSpPr>
      <dsp:spPr>
        <a:xfrm>
          <a:off x="4363430" y="2365462"/>
          <a:ext cx="2891121" cy="2891121"/>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u-HU" sz="1200" kern="1200" dirty="0"/>
            <a:t>Változás kulcsai: az esélyegyenlőség szem előtt tartásával olyan oktatási innovációra képes szereplők, akik előmozdítják a befogadó oktatáshoz szükséges külső és belső iskolai környezetet.</a:t>
          </a:r>
          <a:endParaRPr lang="en-US" sz="1200" kern="1200" dirty="0"/>
        </a:p>
      </dsp:txBody>
      <dsp:txXfrm>
        <a:off x="4944674" y="3042693"/>
        <a:ext cx="1728633" cy="1486096"/>
      </dsp:txXfrm>
    </dsp:sp>
    <dsp:sp modelId="{BB0355AA-45EF-2E4D-A42D-9B8DBE0EFFBA}">
      <dsp:nvSpPr>
        <dsp:cNvPr id="0" name=""/>
        <dsp:cNvSpPr/>
      </dsp:nvSpPr>
      <dsp:spPr>
        <a:xfrm>
          <a:off x="2681323" y="1682106"/>
          <a:ext cx="2102633" cy="2102633"/>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u-HU" sz="1200" kern="1200" dirty="0"/>
            <a:t>Intézményi koordináció felelősei.</a:t>
          </a:r>
        </a:p>
      </dsp:txBody>
      <dsp:txXfrm>
        <a:off x="3210667" y="2214649"/>
        <a:ext cx="1043945" cy="1037547"/>
      </dsp:txXfrm>
    </dsp:sp>
    <dsp:sp modelId="{0556DCAC-7880-5D48-BC61-4ECFEFDAC5C7}">
      <dsp:nvSpPr>
        <dsp:cNvPr id="0" name=""/>
        <dsp:cNvSpPr/>
      </dsp:nvSpPr>
      <dsp:spPr>
        <a:xfrm rot="20700000">
          <a:off x="3859013" y="231504"/>
          <a:ext cx="2060151" cy="2060151"/>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u-HU" sz="1200" kern="1200" dirty="0"/>
            <a:t>ILMT tevékenységek megalkotói, megszervezői, végrehajtói.</a:t>
          </a:r>
          <a:endParaRPr lang="en-GB" sz="1200" kern="1200" dirty="0"/>
        </a:p>
      </dsp:txBody>
      <dsp:txXfrm rot="-20700000">
        <a:off x="4310864" y="683355"/>
        <a:ext cx="1156448" cy="1156448"/>
      </dsp:txXfrm>
    </dsp:sp>
    <dsp:sp modelId="{6758E8DB-1DDE-8A4B-A992-FC83B032DF13}">
      <dsp:nvSpPr>
        <dsp:cNvPr id="0" name=""/>
        <dsp:cNvSpPr/>
      </dsp:nvSpPr>
      <dsp:spPr>
        <a:xfrm>
          <a:off x="4152960" y="1922432"/>
          <a:ext cx="3700635" cy="3700635"/>
        </a:xfrm>
        <a:prstGeom prst="circularArrow">
          <a:avLst>
            <a:gd name="adj1" fmla="val 4688"/>
            <a:gd name="adj2" fmla="val 299029"/>
            <a:gd name="adj3" fmla="val 2536795"/>
            <a:gd name="adj4" fmla="val 15817531"/>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9C5EC5-D167-CC47-A0EE-00E4C5F75710}">
      <dsp:nvSpPr>
        <dsp:cNvPr id="0" name=""/>
        <dsp:cNvSpPr/>
      </dsp:nvSpPr>
      <dsp:spPr>
        <a:xfrm>
          <a:off x="2308951" y="1212314"/>
          <a:ext cx="2688742" cy="2688742"/>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D8FD56-7368-574F-9C96-2609B550E6C0}">
      <dsp:nvSpPr>
        <dsp:cNvPr id="0" name=""/>
        <dsp:cNvSpPr/>
      </dsp:nvSpPr>
      <dsp:spPr>
        <a:xfrm>
          <a:off x="3382478" y="-224305"/>
          <a:ext cx="2899006" cy="289900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6E67A29-665A-4FA3-850D-DDFF82B45E09}" type="datetimeFigureOut">
              <a:rPr lang="hu-HU" smtClean="0"/>
              <a:t>2018. 07. 05.</a:t>
            </a:fld>
            <a:endParaRPr lang="hu-HU"/>
          </a:p>
        </p:txBody>
      </p:sp>
      <p:sp>
        <p:nvSpPr>
          <p:cNvPr id="4" name="Diakép helye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5FBD4BD-C3B4-4940-B341-7C80FBF28758}" type="slidenum">
              <a:rPr lang="hu-HU" smtClean="0"/>
              <a:t>‹#›</a:t>
            </a:fld>
            <a:endParaRPr lang="hu-HU"/>
          </a:p>
        </p:txBody>
      </p:sp>
    </p:spTree>
    <p:extLst>
      <p:ext uri="{BB962C8B-B14F-4D97-AF65-F5344CB8AC3E}">
        <p14:creationId xmlns:p14="http://schemas.microsoft.com/office/powerpoint/2010/main" val="288225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ur-lex.europa.eu/LexUriServ/LexUriServ.do?uri=OJ:C:2011:191:0001:0006:E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Az EFOP 3.1.5. kiemelt projekt kedvezményezettje az Oktatási Hivatal. A projekt a szervezeti struktúra tekintetében az Oktatási Hivatalon (a továbbiakban: Hivatal) belül a Pedagógiai-szakmai Szolgáltatások Koordinációs </a:t>
            </a:r>
            <a:r>
              <a:rPr lang="hu-HU" sz="1200" kern="1200" dirty="0" err="1">
                <a:solidFill>
                  <a:schemeClr val="tx1"/>
                </a:solidFill>
                <a:effectLst/>
                <a:latin typeface="+mn-lt"/>
                <a:ea typeface="+mn-ea"/>
                <a:cs typeface="+mn-cs"/>
              </a:rPr>
              <a:t>Főoszt</a:t>
            </a:r>
            <a:r>
              <a:rPr lang="en-US" sz="1200" kern="1200" dirty="0" err="1">
                <a:solidFill>
                  <a:schemeClr val="tx1"/>
                </a:solidFill>
                <a:effectLst/>
                <a:latin typeface="+mn-lt"/>
                <a:ea typeface="+mn-ea"/>
                <a:cs typeface="+mn-cs"/>
              </a:rPr>
              <a:t>ályához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rövidítve</a:t>
            </a:r>
            <a:r>
              <a:rPr lang="en-US" sz="1200" kern="1200" dirty="0">
                <a:solidFill>
                  <a:schemeClr val="tx1"/>
                </a:solidFill>
                <a:effectLst/>
                <a:latin typeface="+mn-lt"/>
                <a:ea typeface="+mn-ea"/>
                <a:cs typeface="+mn-cs"/>
              </a:rPr>
              <a:t>: PSZKF) </a:t>
            </a:r>
            <a:r>
              <a:rPr lang="en-US" sz="1200" kern="1200" dirty="0" err="1">
                <a:solidFill>
                  <a:schemeClr val="tx1"/>
                </a:solidFill>
                <a:effectLst/>
                <a:latin typeface="+mn-lt"/>
                <a:ea typeface="+mn-ea"/>
                <a:cs typeface="+mn-cs"/>
              </a:rPr>
              <a:t>tartozik</a:t>
            </a:r>
            <a:r>
              <a:rPr lang="en-US" sz="1200" kern="1200" dirty="0">
                <a:solidFill>
                  <a:schemeClr val="tx1"/>
                </a:solidFill>
                <a:effectLst/>
                <a:latin typeface="+mn-lt"/>
                <a:ea typeface="+mn-ea"/>
                <a:cs typeface="+mn-cs"/>
              </a:rPr>
              <a:t>. A PSZKF </a:t>
            </a:r>
            <a:r>
              <a:rPr lang="en-US" sz="1200" kern="1200" dirty="0" err="1">
                <a:solidFill>
                  <a:schemeClr val="tx1"/>
                </a:solidFill>
                <a:effectLst/>
                <a:latin typeface="+mn-lt"/>
                <a:ea typeface="+mn-ea"/>
                <a:cs typeface="+mn-cs"/>
              </a:rPr>
              <a:t>ellátja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pedagógiai-szakmai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szolgáltatások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országosan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egységes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működtetését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koordinálja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Pedagógiai</a:t>
            </a:r>
            <a:r>
              <a:rPr lang="en-US" sz="1200" kern="1200" dirty="0">
                <a:solidFill>
                  <a:schemeClr val="tx1"/>
                </a:solidFill>
                <a:effectLst/>
                <a:latin typeface="+mn-lt"/>
                <a:ea typeface="+mn-ea"/>
                <a:cs typeface="+mn-cs"/>
              </a:rPr>
              <a:t> Oktatási </a:t>
            </a:r>
            <a:r>
              <a:rPr lang="en-US" sz="1200" kern="1200" dirty="0" err="1">
                <a:solidFill>
                  <a:schemeClr val="tx1"/>
                </a:solidFill>
                <a:effectLst/>
                <a:latin typeface="+mn-lt"/>
                <a:ea typeface="+mn-ea"/>
                <a:cs typeface="+mn-cs"/>
              </a:rPr>
              <a:t>Központok</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továbbiakban</a:t>
            </a:r>
            <a:r>
              <a:rPr lang="en-US" sz="1200" kern="1200" dirty="0">
                <a:solidFill>
                  <a:schemeClr val="tx1"/>
                </a:solidFill>
                <a:effectLst/>
                <a:latin typeface="+mn-lt"/>
                <a:ea typeface="+mn-ea"/>
                <a:cs typeface="+mn-cs"/>
              </a:rPr>
              <a:t>: POK) </a:t>
            </a:r>
            <a:r>
              <a:rPr lang="en-US" sz="1200" kern="1200" dirty="0" err="1">
                <a:solidFill>
                  <a:schemeClr val="tx1"/>
                </a:solidFill>
                <a:effectLst/>
                <a:latin typeface="+mn-lt"/>
                <a:ea typeface="+mn-ea"/>
                <a:cs typeface="+mn-cs"/>
              </a:rPr>
              <a:t>tevékenységét</a:t>
            </a:r>
            <a:r>
              <a:rPr lang="en-US" sz="1200" kern="1200" dirty="0">
                <a:solidFill>
                  <a:schemeClr val="tx1"/>
                </a:solidFill>
                <a:effectLst/>
                <a:latin typeface="+mn-lt"/>
                <a:ea typeface="+mn-ea"/>
                <a:cs typeface="+mn-cs"/>
              </a:rPr>
              <a:t>. A POK-ok </a:t>
            </a:r>
            <a:r>
              <a:rPr lang="en-US" sz="1200" kern="1200" dirty="0" err="1">
                <a:solidFill>
                  <a:schemeClr val="tx1"/>
                </a:solidFill>
                <a:effectLst/>
                <a:latin typeface="+mn-lt"/>
                <a:ea typeface="+mn-ea"/>
                <a:cs typeface="+mn-cs"/>
              </a:rPr>
              <a:t>országos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lefedettséget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biztosítva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látják</a:t>
            </a:r>
            <a:r>
              <a:rPr lang="en-US" sz="1200" kern="1200" dirty="0">
                <a:solidFill>
                  <a:schemeClr val="tx1"/>
                </a:solidFill>
                <a:effectLst/>
                <a:latin typeface="+mn-lt"/>
                <a:ea typeface="+mn-ea"/>
                <a:cs typeface="+mn-cs"/>
              </a:rPr>
              <a:t> el a Hivatal </a:t>
            </a:r>
            <a:r>
              <a:rPr lang="en-US" sz="1200" kern="1200" dirty="0" err="1">
                <a:solidFill>
                  <a:schemeClr val="tx1"/>
                </a:solidFill>
                <a:effectLst/>
                <a:latin typeface="+mn-lt"/>
                <a:ea typeface="+mn-ea"/>
                <a:cs typeface="+mn-cs"/>
              </a:rPr>
              <a:t>megyei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feladatait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pedagógiai-szakmai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szolgáltatások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minden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területén</a:t>
            </a:r>
            <a:r>
              <a:rPr lang="en-US"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A projekt keretösszege: 12,9 Mrd Ft. </a:t>
            </a:r>
            <a:r>
              <a:rPr lang="en-US" sz="1200" kern="1200" dirty="0">
                <a:solidFill>
                  <a:schemeClr val="tx1"/>
                </a:solidFill>
                <a:effectLst/>
                <a:latin typeface="+mn-lt"/>
                <a:ea typeface="+mn-ea"/>
                <a:cs typeface="+mn-cs"/>
              </a:rPr>
              <a:t>A projekt </a:t>
            </a:r>
            <a:r>
              <a:rPr lang="en-US" sz="1200" kern="1200" dirty="0" err="1">
                <a:solidFill>
                  <a:schemeClr val="tx1"/>
                </a:solidFill>
                <a:effectLst/>
                <a:latin typeface="+mn-lt"/>
                <a:ea typeface="+mn-ea"/>
                <a:cs typeface="+mn-cs"/>
              </a:rPr>
              <a:t>szakmai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megvalósítása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előreláthatólag</a:t>
            </a:r>
            <a:r>
              <a:rPr lang="en-US" sz="1200" kern="1200" dirty="0">
                <a:solidFill>
                  <a:schemeClr val="tx1"/>
                </a:solidFill>
                <a:effectLst/>
                <a:latin typeface="+mn-lt"/>
                <a:ea typeface="+mn-ea"/>
                <a:cs typeface="+mn-cs"/>
              </a:rPr>
              <a:t> 2020. </a:t>
            </a:r>
            <a:r>
              <a:rPr lang="en-US" sz="1200" kern="1200" dirty="0" err="1">
                <a:solidFill>
                  <a:schemeClr val="tx1"/>
                </a:solidFill>
                <a:effectLst/>
                <a:latin typeface="+mn-lt"/>
                <a:ea typeface="+mn-ea"/>
                <a:cs typeface="+mn-cs"/>
              </a:rPr>
              <a:t>október</a:t>
            </a:r>
            <a:r>
              <a:rPr lang="en-US" sz="1200" kern="1200" dirty="0">
                <a:solidFill>
                  <a:schemeClr val="tx1"/>
                </a:solidFill>
                <a:effectLst/>
                <a:latin typeface="+mn-lt"/>
                <a:ea typeface="+mn-ea"/>
                <a:cs typeface="+mn-cs"/>
              </a:rPr>
              <a:t> 31-én </a:t>
            </a:r>
            <a:r>
              <a:rPr lang="en-US" sz="1200" kern="1200" dirty="0" err="1">
                <a:solidFill>
                  <a:schemeClr val="tx1"/>
                </a:solidFill>
                <a:effectLst/>
                <a:latin typeface="+mn-lt"/>
                <a:ea typeface="+mn-ea"/>
                <a:cs typeface="+mn-cs"/>
              </a:rPr>
              <a:t>zárul</a:t>
            </a:r>
            <a:r>
              <a:rPr lang="en-US"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85FBD4BD-C3B4-4940-B341-7C80FBF28758}" type="slidenum">
              <a:rPr lang="hu-HU" smtClean="0"/>
              <a:t>2</a:t>
            </a:fld>
            <a:endParaRPr lang="hu-HU"/>
          </a:p>
        </p:txBody>
      </p:sp>
    </p:spTree>
    <p:extLst>
      <p:ext uri="{BB962C8B-B14F-4D97-AF65-F5344CB8AC3E}">
        <p14:creationId xmlns:p14="http://schemas.microsoft.com/office/powerpoint/2010/main" val="221955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i="1" kern="1200" dirty="0">
                <a:solidFill>
                  <a:schemeClr val="tx1"/>
                </a:solidFill>
                <a:effectLst/>
                <a:latin typeface="+mn-lt"/>
                <a:ea typeface="+mn-ea"/>
                <a:cs typeface="+mn-cs"/>
              </a:rPr>
              <a:t>Az intézményfejlesztés szakaszai</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EFOP 3.1.5 projektben az intézményfejlesztés három nagy szakaszra tagolódik: felkészülés, megvalósítás, felülvizsgálat-korrekció. Ez a három szakasz egy-egy tanévet foglal magában. A felkészülés során az intézmények egy </a:t>
            </a:r>
            <a:r>
              <a:rPr lang="hu-HU" sz="1200" b="1" kern="1200" dirty="0">
                <a:solidFill>
                  <a:schemeClr val="tx1"/>
                </a:solidFill>
                <a:effectLst/>
                <a:latin typeface="+mn-lt"/>
                <a:ea typeface="+mn-ea"/>
                <a:cs typeface="+mn-cs"/>
              </a:rPr>
              <a:t>átfogó intézményi, valamint egy átfogó pedagógiai helyzetelemzést</a:t>
            </a:r>
            <a:r>
              <a:rPr lang="hu-HU" sz="1200" kern="1200" dirty="0">
                <a:solidFill>
                  <a:schemeClr val="tx1"/>
                </a:solidFill>
                <a:effectLst/>
                <a:latin typeface="+mn-lt"/>
                <a:ea typeface="+mn-ea"/>
                <a:cs typeface="+mn-cs"/>
              </a:rPr>
              <a:t> készítenek feltárva az adott intézmény helyi értékeit, folyamatait, elképzeléseit, fejlesztési igényeit és szükségleteit. Erre épül egy </a:t>
            </a:r>
            <a:r>
              <a:rPr lang="hu-HU" sz="1200" b="1" kern="1200" dirty="0">
                <a:solidFill>
                  <a:schemeClr val="tx1"/>
                </a:solidFill>
                <a:effectLst/>
                <a:latin typeface="+mn-lt"/>
                <a:ea typeface="+mn-ea"/>
                <a:cs typeface="+mn-cs"/>
              </a:rPr>
              <a:t>fejlesztési terv</a:t>
            </a:r>
            <a:r>
              <a:rPr lang="hu-HU" sz="1200" kern="1200" dirty="0">
                <a:solidFill>
                  <a:schemeClr val="tx1"/>
                </a:solidFill>
                <a:effectLst/>
                <a:latin typeface="+mn-lt"/>
                <a:ea typeface="+mn-ea"/>
                <a:cs typeface="+mn-cs"/>
              </a:rPr>
              <a:t>, amelyet az intézményfejlesztést koordináló intézményi </a:t>
            </a:r>
            <a:r>
              <a:rPr lang="hu-HU" sz="1200" kern="1200" dirty="0" err="1">
                <a:solidFill>
                  <a:schemeClr val="tx1"/>
                </a:solidFill>
                <a:effectLst/>
                <a:latin typeface="+mn-lt"/>
                <a:ea typeface="+mn-ea"/>
                <a:cs typeface="+mn-cs"/>
              </a:rPr>
              <a:t>mikrocsoport</a:t>
            </a:r>
            <a:r>
              <a:rPr lang="hu-HU" sz="1200" kern="1200" dirty="0">
                <a:solidFill>
                  <a:schemeClr val="tx1"/>
                </a:solidFill>
                <a:effectLst/>
                <a:latin typeface="+mn-lt"/>
                <a:ea typeface="+mn-ea"/>
                <a:cs typeface="+mn-cs"/>
              </a:rPr>
              <a:t> segítségével a tantestület fogalmaz meg a fenntartói és egyéb partnerekkel közösen. A felkészülési periódus második felében a helyzetelemzésre épülő fejlesztési terv alapján az intézmények </a:t>
            </a:r>
            <a:r>
              <a:rPr lang="hu-HU" sz="1200" b="1" kern="1200" dirty="0">
                <a:solidFill>
                  <a:schemeClr val="tx1"/>
                </a:solidFill>
                <a:effectLst/>
                <a:latin typeface="+mn-lt"/>
                <a:ea typeface="+mn-ea"/>
                <a:cs typeface="+mn-cs"/>
              </a:rPr>
              <a:t>egy intézkedési tervet</a:t>
            </a:r>
            <a:r>
              <a:rPr lang="hu-HU" sz="1200" kern="1200" dirty="0">
                <a:solidFill>
                  <a:schemeClr val="tx1"/>
                </a:solidFill>
                <a:effectLst/>
                <a:latin typeface="+mn-lt"/>
                <a:ea typeface="+mn-ea"/>
                <a:cs typeface="+mn-cs"/>
              </a:rPr>
              <a:t> készítenek, amely tartalmazza a konkrét tevékenységeket, felelősöket, határidőket. A második szakaszban az intézkedési terv végrehajtása során a program folyamatos visszajelzéseket gyűjt arról, hogy a felkínált szolgáltatások mennyiben segítették az intézmények munkáját, fejlesztési törekvéseit. Az intézményfejlesztés megvalósításának első tanévet követő visszajelzései alapján a harmadik szakaszban már egy felülvizsgált és kiigazított szolgáltatási rendszerben kapják meg a támogatást az iskolák. Ekkor már azt is vizsgáljuk, hogy milyen támogatási formákat kell az állami rendszerben folyamatosan hozzáférhetővé tenni az iskolai lemorzsolódás, a korai iskolaelhagyás ellen küzdő iskolák számára.</a:t>
            </a:r>
          </a:p>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13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hu-HU" dirty="0"/>
              <a:t>Az intézményekben a komplex intézményfejlesztést </a:t>
            </a:r>
            <a:r>
              <a:rPr lang="hu-HU" b="1" i="1" dirty="0"/>
              <a:t>mikrocsoport</a:t>
            </a:r>
            <a:r>
              <a:rPr lang="hu-HU" dirty="0"/>
              <a:t> irányítja, akik az </a:t>
            </a:r>
            <a:r>
              <a:rPr lang="hu-HU" b="1" dirty="0"/>
              <a:t>intézményfejlesztést koordináló intézményi </a:t>
            </a:r>
            <a:r>
              <a:rPr lang="hu-HU" b="1" dirty="0" err="1"/>
              <a:t>mikrocsoport</a:t>
            </a:r>
            <a:r>
              <a:rPr lang="hu-HU" b="1" dirty="0"/>
              <a:t> </a:t>
            </a:r>
            <a:r>
              <a:rPr lang="hu-HU" dirty="0"/>
              <a:t>(röviden: intézményfejlesztési </a:t>
            </a:r>
            <a:r>
              <a:rPr lang="hu-HU" dirty="0" err="1"/>
              <a:t>mikrocsoport</a:t>
            </a:r>
            <a:r>
              <a:rPr lang="hu-HU" dirty="0"/>
              <a:t>) tagjai: intézményvezető, tagintézmény-vezető/feladatellátási hely vezető, valamint az intézményekben dolgozók köréből kiválasztott pedagógus. Mivel a projekt a teljes intézményre</a:t>
            </a:r>
            <a:r>
              <a:rPr lang="hu-HU" baseline="0" dirty="0"/>
              <a:t> </a:t>
            </a:r>
            <a:r>
              <a:rPr lang="hu-HU" dirty="0" err="1"/>
              <a:t>szabottságot</a:t>
            </a:r>
            <a:r>
              <a:rPr lang="hu-HU" dirty="0"/>
              <a:t> szeretné megvalósítani, fontos, hogy a helyben dolgozó, a feladatellátási helyet és az intézményt legjobban ismerő személyek menedzseljék a fejlesztési folyamatokat. Mivel az elmúlt két évtized tapasztalatai azt mutatják, hogy tartós, eredményes fejlesztést csak strukturált módon lehet elérni, ezért </a:t>
            </a:r>
            <a:r>
              <a:rPr lang="hu-HU" dirty="0" err="1"/>
              <a:t>mikrocsoportok</a:t>
            </a:r>
            <a:r>
              <a:rPr lang="hu-HU" dirty="0"/>
              <a:t> állnak az intézményfejlesztés élén. </a:t>
            </a:r>
          </a:p>
          <a:p>
            <a:pPr marL="0" indent="0" algn="just">
              <a:buNone/>
            </a:pPr>
            <a:endParaRPr lang="hu-HU" dirty="0"/>
          </a:p>
          <a:p>
            <a:pPr marL="0" indent="0" algn="just">
              <a:buNone/>
            </a:pPr>
            <a:r>
              <a:rPr lang="hu-HU" dirty="0"/>
              <a:t>Az intézményvezető feladata az intézményi változások operatív és stratégiai irányítása, mely feladatát megosztja helyettesével. Kettőjük együttes részvétele a garancia arra, hogy a komplex intézményfejlesztési program megvalósul. A belső irányító team harmadik tagja a program operatív közreműködője, az a személy, aki rendszeresen kapcsolatot tart a külső mentorokkal, akik folyamatosan követi az intézményfejlesztési program előrehaladását, abban aktívan vesz részt. Az intézményi teamek a fejlesztendő területekkel kapcsolatos tevékenységeket is lebonyolítják a POK-munkatársak és a mentorok segítségével.</a:t>
            </a:r>
          </a:p>
          <a:p>
            <a:pPr marL="0" indent="0" algn="just">
              <a:buNone/>
            </a:pPr>
            <a:r>
              <a:rPr lang="hu-HU" dirty="0"/>
              <a:t>A intézményfejlesztés folyamata során tervezett és vállalt tevékenységek megvalósítását az intézményfejlesztési </a:t>
            </a:r>
            <a:r>
              <a:rPr lang="hu-HU" dirty="0" err="1"/>
              <a:t>mikrocsoport</a:t>
            </a:r>
            <a:r>
              <a:rPr lang="hu-HU" dirty="0"/>
              <a:t> közösen végzi, de az egyes tevékenységek határidőre történő elvégzéséért az intézményvezető a felelős.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95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17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Multiplikátor mentorok</a:t>
            </a:r>
            <a:r>
              <a:rPr lang="hu-HU" sz="1200" b="1" kern="1200" baseline="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tervezik, fejlesztik és vezetik a műhelyfoglalkozásokat. Szükséges, hogy legyen tréneri, csoportvezetői tapasztalatuk, képesek legyenek megtervezni, felépíteni az adott műhelyek szakmai tartalmát, módszertani keretét.</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Implementációs mentorok </a:t>
            </a:r>
            <a:r>
              <a:rPr lang="hu-HU" sz="1200" kern="1200" dirty="0">
                <a:solidFill>
                  <a:schemeClr val="tx1"/>
                </a:solidFill>
                <a:effectLst/>
                <a:latin typeface="+mn-lt"/>
                <a:ea typeface="+mn-ea"/>
                <a:cs typeface="+mn-cs"/>
              </a:rPr>
              <a:t>dolgoznak közvetlenül a koordinációs és tématerületi </a:t>
            </a:r>
            <a:r>
              <a:rPr lang="hu-HU" sz="1200" kern="1200" dirty="0" err="1">
                <a:solidFill>
                  <a:schemeClr val="tx1"/>
                </a:solidFill>
                <a:effectLst/>
                <a:latin typeface="+mn-lt"/>
                <a:ea typeface="+mn-ea"/>
                <a:cs typeface="+mn-cs"/>
              </a:rPr>
              <a:t>mikrocsoportokkal</a:t>
            </a:r>
            <a:r>
              <a:rPr lang="hu-HU" sz="1200" kern="1200" dirty="0">
                <a:solidFill>
                  <a:schemeClr val="tx1"/>
                </a:solidFill>
                <a:effectLst/>
                <a:latin typeface="+mn-lt"/>
                <a:ea typeface="+mn-ea"/>
                <a:cs typeface="+mn-cs"/>
              </a:rPr>
              <a:t> a feladatellátási helyeken. Az ő feladatuk a mentorfelkészítéseken, szakmai műhelyeken megszerzett tudás, információ implementálása, a feladatellátási helyeken zajló fejlesztési folyamatba ágyazása, a megvalósítás nyomon követése. </a:t>
            </a:r>
          </a:p>
          <a:p>
            <a:r>
              <a:rPr lang="hu-HU" sz="1200" b="1" kern="1200" dirty="0">
                <a:solidFill>
                  <a:schemeClr val="tx1"/>
                </a:solidFill>
                <a:effectLst/>
                <a:latin typeface="+mn-lt"/>
                <a:ea typeface="+mn-ea"/>
                <a:cs typeface="+mn-cs"/>
              </a:rPr>
              <a:t>A települési mentor </a:t>
            </a:r>
            <a:r>
              <a:rPr lang="hu-HU" sz="1200" kern="1200" dirty="0">
                <a:solidFill>
                  <a:schemeClr val="tx1"/>
                </a:solidFill>
                <a:effectLst/>
                <a:latin typeface="+mn-lt"/>
                <a:ea typeface="+mn-ea"/>
                <a:cs typeface="+mn-cs"/>
              </a:rPr>
              <a:t>az, aki az ILMT PR szakmai tartalmával összhangban támogatást nyújt tankerületi </a:t>
            </a:r>
            <a:r>
              <a:rPr lang="hu-HU" sz="1200" kern="1200" dirty="0" err="1">
                <a:solidFill>
                  <a:schemeClr val="tx1"/>
                </a:solidFill>
                <a:effectLst/>
                <a:latin typeface="+mn-lt"/>
                <a:ea typeface="+mn-ea"/>
                <a:cs typeface="+mn-cs"/>
              </a:rPr>
              <a:t>Deszegregációs</a:t>
            </a:r>
            <a:r>
              <a:rPr lang="hu-HU" sz="1200" kern="1200" dirty="0">
                <a:solidFill>
                  <a:schemeClr val="tx1"/>
                </a:solidFill>
                <a:effectLst/>
                <a:latin typeface="+mn-lt"/>
                <a:ea typeface="+mn-ea"/>
                <a:cs typeface="+mn-cs"/>
              </a:rPr>
              <a:t> Tervek összeállításához és </a:t>
            </a:r>
            <a:r>
              <a:rPr lang="hu-HU" sz="1200" kern="1200" dirty="0" err="1">
                <a:solidFill>
                  <a:schemeClr val="tx1"/>
                </a:solidFill>
                <a:effectLst/>
                <a:latin typeface="+mn-lt"/>
                <a:ea typeface="+mn-ea"/>
                <a:cs typeface="+mn-cs"/>
              </a:rPr>
              <a:t>deszegregációs</a:t>
            </a:r>
            <a:r>
              <a:rPr lang="hu-HU" sz="1200" kern="1200" dirty="0">
                <a:solidFill>
                  <a:schemeClr val="tx1"/>
                </a:solidFill>
                <a:effectLst/>
                <a:latin typeface="+mn-lt"/>
                <a:ea typeface="+mn-ea"/>
                <a:cs typeface="+mn-cs"/>
              </a:rPr>
              <a:t> intézkedések megvalósításához. A települési mentor egy-egy településhez kötődik és elsősorban egy adott településen működő, a Projektbe bevont feladatellátási helyek fenntartóinak képviselőivel, illetve a feladatellátási helyek mentoraival tart kapcsolatot.</a:t>
            </a: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7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differenciálás első lépése a</a:t>
            </a:r>
            <a:r>
              <a:rPr lang="hu-HU" baseline="0" dirty="0"/>
              <a:t> FEH-</a:t>
            </a:r>
            <a:r>
              <a:rPr lang="hu-HU" baseline="0" dirty="0" err="1"/>
              <a:t>ek</a:t>
            </a:r>
            <a:r>
              <a:rPr lang="hu-HU" baseline="0" dirty="0"/>
              <a:t> </a:t>
            </a:r>
            <a:r>
              <a:rPr lang="hu-HU" baseline="0" dirty="0" err="1"/>
              <a:t>bevonódása</a:t>
            </a:r>
            <a:r>
              <a:rPr lang="hu-HU" baseline="0" dirty="0"/>
              <a:t>, feladatvállalási hajlandósága volt (Belépő, Haladó, Átfogó). Ezt tovább differenciálta annak a szempontnak a hangsúlyozása, hogy a projekt az esélyegyenlőség elvét követve, a jogszerű és méltányos oktatásszervezés kereteinek megteremtésével dolgozik az iskolai lemorzsolódás megelőzésén. Ennek köszönhetően a csomagok további differenciálódáson mentek keresztül (Belépő, Belépő+, Haladó, Átfogó, Egyedi). A beérkezett helyzetelemzések és intézményfejlesztési tervek adatait elemezve, beemelve a települési adottságok szempontját is differenciálást irányító elvek közé a Belépő+ csomagon belül további hangsúlyok jelentek meg (pl. összehangolt települési fejlesztés igénye, szervezetfejlesztés igénye, módszertani fejlesztés az esélyegyenlőségi intézkedésekkel párhuzamosan). Ezt követően a differenciált csomagokon belül a FEH-</a:t>
            </a:r>
            <a:r>
              <a:rPr lang="hu-HU" baseline="0" dirty="0" err="1"/>
              <a:t>ek</a:t>
            </a:r>
            <a:r>
              <a:rPr lang="hu-HU" baseline="0" dirty="0"/>
              <a:t> által választott intézményfejlesztési célok, illetve azok esetleges kiigazítása révén pontosított célkitűzések alapján születtek meg a konkrét feladatellátási helyekre szabott intézkedési tervek.</a:t>
            </a: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05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Az intézményfejlesztési terv a helyzetelemzés területei alapján tagolódottfejlesztési területekre. Az intézkedési terv ugyanezt a területi</a:t>
            </a:r>
            <a:r>
              <a:rPr lang="hu-HU" baseline="0" dirty="0"/>
              <a:t> tagozódást követi. Ahogyan az intézményfejlesztési terv csomagonként adott alkalmat a differenciálódásra, úgy az intézkedési terv is követi a </a:t>
            </a:r>
            <a:r>
              <a:rPr lang="hu-HU" baseline="0" dirty="0" err="1"/>
              <a:t>csomagonkénti</a:t>
            </a:r>
            <a:r>
              <a:rPr lang="hu-HU" baseline="0" dirty="0"/>
              <a:t> differenciálódást, azonban egészen eljut az intézményre szabott intézkedésekig, feladatokig, tevékenységekig. Ezeket havi bontásban tartalmazza. A FEH feladata csak az lesz, hogy a megfelelő </a:t>
            </a:r>
            <a:r>
              <a:rPr lang="hu-HU" baseline="0" dirty="0" err="1"/>
              <a:t>mikrocsoporttagokat</a:t>
            </a:r>
            <a:r>
              <a:rPr lang="hu-HU" baseline="0" dirty="0"/>
              <a:t> </a:t>
            </a:r>
            <a:r>
              <a:rPr lang="hu-HU" baseline="0" dirty="0" err="1"/>
              <a:t>kiválassza</a:t>
            </a:r>
            <a:r>
              <a:rPr lang="hu-HU" baseline="0" dirty="0"/>
              <a:t> és a felelősöket, feladatvállalókat megnevezze.</a:t>
            </a: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43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1. és 2. pont az intézményfejlesztési tervben választott célokkal azonos. Bizonyos FEH-</a:t>
            </a:r>
            <a:r>
              <a:rPr lang="hu-HU" dirty="0" err="1"/>
              <a:t>eknél</a:t>
            </a:r>
            <a:r>
              <a:rPr lang="hu-HU" dirty="0"/>
              <a:t> ezek </a:t>
            </a:r>
            <a:r>
              <a:rPr lang="hu-HU" dirty="0" err="1"/>
              <a:t>pontosításra</a:t>
            </a:r>
            <a:r>
              <a:rPr lang="hu-HU" dirty="0"/>
              <a:t>, kiigazításra kerültek, hiszen voltak olyan intézmények, amelyeknél nem sikerült pontosan kitölteni az</a:t>
            </a:r>
            <a:r>
              <a:rPr lang="hu-HU" baseline="0" dirty="0"/>
              <a:t> intézményfejlesztési tervet.</a:t>
            </a: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73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1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projektben</a:t>
            </a:r>
            <a:r>
              <a:rPr lang="hu-HU" baseline="0" dirty="0"/>
              <a:t> a Pedagógiai Oktatási Központok szerepe kiemelt jelentőségű. A projekt keretében a POK szakmai és humán-kapacitás fejlesztés történik meg. A projekt fenntarthatóságát is a POK-ok biztosítják, hiszen a projekt során a POK-ok szolgáltatásrendszere fejlődik.</a:t>
            </a:r>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65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Előrejelz</a:t>
            </a:r>
            <a:r>
              <a:rPr lang="en-US" sz="1200" kern="1200" dirty="0" err="1">
                <a:solidFill>
                  <a:schemeClr val="tx1"/>
                </a:solidFill>
                <a:effectLst/>
                <a:latin typeface="+mn-lt"/>
                <a:ea typeface="+mn-ea"/>
                <a:cs typeface="+mn-cs"/>
              </a:rPr>
              <a:t>ések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szerint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európai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munkaerőpiacon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elkövetkező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évtizedben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középfokúnál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alacsonyabb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iskolai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végzettségűek</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szakképzettségűek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számára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elérhető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álláshelyek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aránya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jelenlegi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felére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zsugorodik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Európa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Tanács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továbbiakban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Tanács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külön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ajánlást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témában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Tanács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által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elfogadott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kiemelt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célok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egyike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hogy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oktatást-képzést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középfokú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végzettség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vagy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szakképzettség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nélkül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elhagyó</a:t>
            </a:r>
            <a:r>
              <a:rPr lang="en-US" sz="1200" kern="1200" dirty="0">
                <a:solidFill>
                  <a:schemeClr val="tx1"/>
                </a:solidFill>
                <a:effectLst/>
                <a:latin typeface="+mn-lt"/>
                <a:ea typeface="+mn-ea"/>
                <a:cs typeface="+mn-cs"/>
              </a:rPr>
              <a:t> 18–24 </a:t>
            </a:r>
            <a:r>
              <a:rPr lang="en-US" sz="1200" kern="1200" dirty="0" err="1">
                <a:solidFill>
                  <a:schemeClr val="tx1"/>
                </a:solidFill>
                <a:effectLst/>
                <a:latin typeface="+mn-lt"/>
                <a:ea typeface="+mn-ea"/>
                <a:cs typeface="+mn-cs"/>
              </a:rPr>
              <a:t>évesek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arányát</a:t>
            </a:r>
            <a:r>
              <a:rPr lang="en-US" sz="1200" kern="1200" dirty="0">
                <a:solidFill>
                  <a:schemeClr val="tx1"/>
                </a:solidFill>
                <a:effectLst/>
                <a:latin typeface="+mn-lt"/>
                <a:ea typeface="+mn-ea"/>
                <a:cs typeface="+mn-cs"/>
              </a:rPr>
              <a:t> 2020-ra 10% </a:t>
            </a:r>
            <a:r>
              <a:rPr lang="en-US" sz="1200" kern="1200" dirty="0" err="1">
                <a:solidFill>
                  <a:schemeClr val="tx1"/>
                </a:solidFill>
                <a:effectLst/>
                <a:latin typeface="+mn-lt"/>
                <a:ea typeface="+mn-ea"/>
                <a:cs typeface="+mn-cs"/>
              </a:rPr>
              <a:t>alá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csökkenteni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magyar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Kormány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EU 2020 </a:t>
            </a:r>
            <a:r>
              <a:rPr lang="en-US" sz="1200" kern="1200" dirty="0" err="1">
                <a:solidFill>
                  <a:schemeClr val="tx1"/>
                </a:solidFill>
                <a:effectLst/>
                <a:latin typeface="+mn-lt"/>
                <a:ea typeface="+mn-ea"/>
                <a:cs typeface="+mn-cs"/>
              </a:rPr>
              <a:t>stratégia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céljainak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hazai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megvalósítását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szolgáló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Nemzeti</a:t>
            </a:r>
            <a:r>
              <a:rPr lang="en-US" sz="1200" kern="1200" dirty="0">
                <a:solidFill>
                  <a:schemeClr val="tx1"/>
                </a:solidFill>
                <a:effectLst/>
                <a:latin typeface="+mn-lt"/>
                <a:ea typeface="+mn-ea"/>
                <a:cs typeface="+mn-cs"/>
              </a:rPr>
              <a:t> Reform </a:t>
            </a:r>
            <a:r>
              <a:rPr lang="en-US" sz="1200" kern="1200" dirty="0" err="1">
                <a:solidFill>
                  <a:schemeClr val="tx1"/>
                </a:solidFill>
                <a:effectLst/>
                <a:latin typeface="+mn-lt"/>
                <a:ea typeface="+mn-ea"/>
                <a:cs typeface="+mn-cs"/>
              </a:rPr>
              <a:t>Programjában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vállalta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hogy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végzettség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nélküli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iskolaelhagyók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arányát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évtized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végére</a:t>
            </a:r>
            <a:r>
              <a:rPr lang="en-US" sz="1200" kern="1200" dirty="0">
                <a:solidFill>
                  <a:schemeClr val="tx1"/>
                </a:solidFill>
                <a:effectLst/>
                <a:latin typeface="+mn-lt"/>
                <a:ea typeface="+mn-ea"/>
                <a:cs typeface="+mn-cs"/>
              </a:rPr>
              <a:t> 10%-</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csökkenti</a:t>
            </a:r>
            <a:r>
              <a:rPr lang="en-US"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Tanács Ajánlása (2011. június 28.) a korai iskolaelhagyás csökkentését célzó politikákról, </a:t>
            </a:r>
            <a:r>
              <a:rPr lang="hu-HU" sz="1200" u="sng" kern="1200" dirty="0">
                <a:solidFill>
                  <a:schemeClr val="tx1"/>
                </a:solidFill>
                <a:effectLst/>
                <a:latin typeface="+mn-lt"/>
                <a:ea typeface="+mn-ea"/>
                <a:cs typeface="+mn-cs"/>
                <a:hlinkClick r:id="rId3"/>
              </a:rPr>
              <a:t>http://eur-lex.europa.eu/LexUriServ/LexUriServ.do?uri=OJ:C:2011:191:0001:0006:EN:PDF</a:t>
            </a:r>
            <a:r>
              <a:rPr lang="hu-HU" sz="1200" u="sng" kern="1200" dirty="0">
                <a:solidFill>
                  <a:schemeClr val="tx1"/>
                </a:solidFill>
                <a:effectLst/>
                <a:latin typeface="+mn-lt"/>
                <a:ea typeface="+mn-ea"/>
                <a:cs typeface="+mn-cs"/>
              </a:rPr>
              <a:t> (Utolsó letöltés: 2016.10.26.)</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41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Magyarországon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végzettség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nélküli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iskolaelhagyók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aránya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elmarad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Európai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átlagától</a:t>
            </a:r>
            <a:r>
              <a:rPr lang="en-US" sz="1200" kern="1200" dirty="0">
                <a:solidFill>
                  <a:schemeClr val="tx1"/>
                </a:solidFill>
                <a:effectLst/>
                <a:latin typeface="+mn-lt"/>
                <a:ea typeface="+mn-ea"/>
                <a:cs typeface="+mn-cs"/>
              </a:rPr>
              <a:t>. 2016-ban – </a:t>
            </a:r>
            <a:r>
              <a:rPr lang="en-US" sz="1200" kern="1200" dirty="0" err="1">
                <a:solidFill>
                  <a:schemeClr val="tx1"/>
                </a:solidFill>
                <a:effectLst/>
                <a:latin typeface="+mn-lt"/>
                <a:ea typeface="+mn-ea"/>
                <a:cs typeface="+mn-cs"/>
              </a:rPr>
              <a:t>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európai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trendekkel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ellentétben</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nőtt</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hazai</a:t>
            </a:r>
            <a:r>
              <a:rPr lang="en-US" sz="1200" kern="1200" dirty="0">
                <a:solidFill>
                  <a:schemeClr val="tx1"/>
                </a:solidFill>
                <a:effectLst/>
                <a:latin typeface="+mn-lt"/>
                <a:ea typeface="+mn-ea"/>
                <a:cs typeface="+mn-cs"/>
              </a:rPr>
              <a:t> korai </a:t>
            </a:r>
            <a:r>
              <a:rPr lang="en-US" sz="1200" kern="1200" dirty="0" err="1">
                <a:solidFill>
                  <a:schemeClr val="tx1"/>
                </a:solidFill>
                <a:effectLst/>
                <a:latin typeface="+mn-lt"/>
                <a:ea typeface="+mn-ea"/>
                <a:cs typeface="+mn-cs"/>
              </a:rPr>
              <a:t>iskolaelhagyók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aránya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vagyis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azoké</a:t>
            </a:r>
            <a:r>
              <a:rPr lang="en-US" sz="1200" kern="1200" dirty="0">
                <a:solidFill>
                  <a:schemeClr val="tx1"/>
                </a:solidFill>
                <a:effectLst/>
                <a:latin typeface="+mn-lt"/>
                <a:ea typeface="+mn-ea"/>
                <a:cs typeface="+mn-cs"/>
              </a:rPr>
              <a:t> a 18–24 </a:t>
            </a:r>
            <a:r>
              <a:rPr lang="en-US" sz="1200" kern="1200" dirty="0" err="1">
                <a:solidFill>
                  <a:schemeClr val="tx1"/>
                </a:solidFill>
                <a:effectLst/>
                <a:latin typeface="+mn-lt"/>
                <a:ea typeface="+mn-ea"/>
                <a:cs typeface="+mn-cs"/>
              </a:rPr>
              <a:t>éveseké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akiknek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nincs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középfokú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végzettségük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mérés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időpontját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megelőző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négy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hétben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semmilyen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képzésben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vettek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részt</a:t>
            </a:r>
            <a:r>
              <a:rPr lang="en-US"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6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projekt</a:t>
            </a:r>
            <a:r>
              <a:rPr lang="hu-HU" sz="1200" kern="1200" baseline="0" dirty="0">
                <a:solidFill>
                  <a:schemeClr val="tx1"/>
                </a:solidFill>
                <a:effectLst/>
                <a:latin typeface="+mn-lt"/>
                <a:ea typeface="+mn-ea"/>
                <a:cs typeface="+mn-cs"/>
              </a:rPr>
              <a:t> direkt módon NEM tud a lemorzsolódás ellen küzdeni: mivel a lemorzsolódás elsősorban a középiskolákra jellemző, az EFOP 3.1.5. projektben pedig elsősorban általános iskolák, később óvodai feladatellátási helyek vesznek részt. Az EFOP 3.1.5. a lemorzsolódással </a:t>
            </a:r>
            <a:r>
              <a:rPr lang="hu-HU" sz="1200" b="1" kern="1200" baseline="0" dirty="0">
                <a:solidFill>
                  <a:schemeClr val="tx1"/>
                </a:solidFill>
                <a:effectLst/>
                <a:latin typeface="+mn-lt"/>
                <a:ea typeface="+mn-ea"/>
                <a:cs typeface="+mn-cs"/>
              </a:rPr>
              <a:t>veszélyeztetett </a:t>
            </a:r>
            <a:r>
              <a:rPr lang="hu-HU" sz="1200" kern="1200" baseline="0" dirty="0">
                <a:solidFill>
                  <a:schemeClr val="tx1"/>
                </a:solidFill>
                <a:effectLst/>
                <a:latin typeface="+mn-lt"/>
                <a:ea typeface="+mn-ea"/>
                <a:cs typeface="+mn-cs"/>
              </a:rPr>
              <a:t>tanulókra fókuszál. A projekt eszközei (pl. maga a komplex differenciált intézményfejlesztés), tehát elsősorban az iskolai lemorzsolódás ellen ható </a:t>
            </a:r>
            <a:r>
              <a:rPr lang="hu-HU" sz="1200" b="1" kern="1200" baseline="0" dirty="0">
                <a:solidFill>
                  <a:schemeClr val="tx1"/>
                </a:solidFill>
                <a:effectLst/>
                <a:latin typeface="+mn-lt"/>
                <a:ea typeface="+mn-ea"/>
                <a:cs typeface="+mn-cs"/>
              </a:rPr>
              <a:t>preventív</a:t>
            </a:r>
            <a:r>
              <a:rPr lang="hu-HU" sz="1200" kern="1200" baseline="0" dirty="0">
                <a:solidFill>
                  <a:schemeClr val="tx1"/>
                </a:solidFill>
                <a:effectLst/>
                <a:latin typeface="+mn-lt"/>
                <a:ea typeface="+mn-ea"/>
                <a:cs typeface="+mn-cs"/>
              </a:rPr>
              <a:t> eszközök.</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12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Oktatási Hivatal (OH) EFOP 3.1.5 projektjének a feladata, hogy kidolgozza és kipróbálja egy három éves pilot program keretében </a:t>
            </a:r>
            <a:r>
              <a:rPr lang="hu-HU" sz="1200" b="1" kern="1200" dirty="0">
                <a:solidFill>
                  <a:schemeClr val="tx1"/>
                </a:solidFill>
                <a:effectLst/>
                <a:latin typeface="+mn-lt"/>
                <a:ea typeface="+mn-ea"/>
                <a:cs typeface="+mn-cs"/>
              </a:rPr>
              <a:t>az iskolai lemorzsolódás megelőzését támogató (továbbiakban ILMT) állami szolgáltatási rendszer modelljét, az ILMT Pedagógiai Rendszert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végzettség nélküli iskolaelhagyás kutatásáról szóló szakmai közleményekben a jelenség megnevezésére több fogalom - a tanulói lemorzsolódás, korai lemorzsolódás - használatát is megtaláljuk. A Projekt szakmai dokumentumaiban leginkább az </a:t>
            </a:r>
            <a:r>
              <a:rPr lang="hu-HU" sz="1200" b="1" kern="1200" dirty="0">
                <a:solidFill>
                  <a:schemeClr val="tx1"/>
                </a:solidFill>
                <a:effectLst/>
                <a:latin typeface="+mn-lt"/>
                <a:ea typeface="+mn-ea"/>
                <a:cs typeface="+mn-cs"/>
              </a:rPr>
              <a:t>iskolai lemorzsolódás</a:t>
            </a:r>
            <a:r>
              <a:rPr lang="hu-HU" sz="1200" kern="1200" dirty="0">
                <a:solidFill>
                  <a:schemeClr val="tx1"/>
                </a:solidFill>
                <a:effectLst/>
                <a:latin typeface="+mn-lt"/>
                <a:ea typeface="+mn-ea"/>
                <a:cs typeface="+mn-cs"/>
              </a:rPr>
              <a:t> kifejezést használjuk, ugyanis a támogató program az intézmények (iskolák) fejlesztését célozza, de szinonimaként alkalmazzuk a fentebb említett fogalmakat is.</a:t>
            </a:r>
          </a:p>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03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iskolai lemorzsolódás megelőzésére a köznevelés rendszerében egy </a:t>
            </a:r>
            <a:r>
              <a:rPr lang="hu-HU" sz="1200" b="1" kern="1200" dirty="0">
                <a:solidFill>
                  <a:schemeClr val="tx1"/>
                </a:solidFill>
                <a:effectLst/>
                <a:latin typeface="+mn-lt"/>
                <a:ea typeface="+mn-ea"/>
                <a:cs typeface="+mn-cs"/>
              </a:rPr>
              <a:t>korai jelző- és pedagógiai támogató rendszer</a:t>
            </a:r>
            <a:r>
              <a:rPr lang="hu-HU" sz="1200" kern="1200" dirty="0">
                <a:solidFill>
                  <a:schemeClr val="tx1"/>
                </a:solidFill>
                <a:effectLst/>
                <a:latin typeface="+mn-lt"/>
                <a:ea typeface="+mn-ea"/>
                <a:cs typeface="+mn-cs"/>
              </a:rPr>
              <a:t> került kiépítésre, hasonlóan a többi uniós tagállamhoz. Ennek a jelzőrendszernek a szerepe, hogy segítsen megtalálni azokat a pontokat a hazai köznevelési rendszerben, a </a:t>
            </a:r>
            <a:r>
              <a:rPr lang="hu-HU" sz="1200" b="1" kern="1200" dirty="0">
                <a:solidFill>
                  <a:schemeClr val="tx1"/>
                </a:solidFill>
                <a:effectLst/>
                <a:latin typeface="+mn-lt"/>
                <a:ea typeface="+mn-ea"/>
                <a:cs typeface="+mn-cs"/>
              </a:rPr>
              <a:t>feladatellátási helyek szintjéig</a:t>
            </a:r>
            <a:r>
              <a:rPr lang="hu-HU" sz="1200" kern="1200" dirty="0">
                <a:solidFill>
                  <a:schemeClr val="tx1"/>
                </a:solidFill>
                <a:effectLst/>
                <a:latin typeface="+mn-lt"/>
                <a:ea typeface="+mn-ea"/>
                <a:cs typeface="+mn-cs"/>
              </a:rPr>
              <a:t>, ahol nagyobb támogatásra van szükség az eredményes prevencióhoz, az iskolai lemorzsolódás megelőzéséhez.</a:t>
            </a:r>
          </a:p>
          <a:p>
            <a:r>
              <a:rPr lang="hu-HU" sz="1200" kern="1200" dirty="0">
                <a:solidFill>
                  <a:schemeClr val="tx1"/>
                </a:solidFill>
                <a:effectLst/>
                <a:latin typeface="+mn-lt"/>
                <a:ea typeface="+mn-ea"/>
                <a:cs typeface="+mn-cs"/>
              </a:rPr>
              <a:t>A hazai elképzelések - összhangban az uniós ajánlásokkal -, a jelzőrendszer jelzéseire épülő, komplex intézményfejlesztési támogatással segítenék a köznevelési rendszer szereplőit. A korai jelző- és pedagógiai támogató rendszert az Oktatási Hivatal (továbbiakban OH) a Központi informatikai Rendszeren (továbbiakban KIR) keresztül működteti, az iskolák adatszolgáltatására építve. A jelzőrendszernek az is célja, hogy olyan további adatokat is gyűjtsön, amelyek eredményesen segíthetnek az intézményeknek a megelőzés érdekében kifejtett tevékenységeik értékelésében. Az adatok központi gyűjtése és feldolgozása után az adatok értelmezése az intézmények vezetői és a POK munkatársai közös munkájával történik. Ez az együttműködés azért is fontos, mert a kedvezőtlen számadatok mögött gyakran értékes pedagógiai munka rejtőzik, vagyis az adatösszefüggésekből kiolvashatók a pedagógusok törekvéseinek eredményei.  A feltérképezett értékek, folyamatok alapján a jelenleginél eredményesebb oktató-nevelő munka, illetve a korai iskolaelhagyás megelőzésének sikere érdekében</a:t>
            </a:r>
            <a:r>
              <a:rPr lang="hu-HU" sz="1200" b="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az állami rendszer</a:t>
            </a:r>
            <a:r>
              <a:rPr lang="hu-HU" sz="1200" b="1" kern="1200" dirty="0">
                <a:solidFill>
                  <a:schemeClr val="tx1"/>
                </a:solidFill>
                <a:effectLst/>
                <a:latin typeface="+mn-lt"/>
                <a:ea typeface="+mn-ea"/>
                <a:cs typeface="+mn-cs"/>
              </a:rPr>
              <a:t> intézményre szabott ILMT szolgáltatásokat</a:t>
            </a:r>
            <a:r>
              <a:rPr lang="hu-HU" sz="1200" kern="1200" dirty="0">
                <a:solidFill>
                  <a:schemeClr val="tx1"/>
                </a:solidFill>
                <a:effectLst/>
                <a:latin typeface="+mn-lt"/>
                <a:ea typeface="+mn-ea"/>
                <a:cs typeface="+mn-cs"/>
              </a:rPr>
              <a:t> biztosít a Pedagógiai Oktatási Központokon (POK) keresztül. </a:t>
            </a:r>
          </a:p>
          <a:p>
            <a:r>
              <a:rPr lang="hu-HU" sz="1200" kern="1200" dirty="0">
                <a:solidFill>
                  <a:schemeClr val="tx1"/>
                </a:solidFill>
                <a:effectLst/>
                <a:latin typeface="+mn-lt"/>
                <a:ea typeface="+mn-ea"/>
                <a:cs typeface="+mn-cs"/>
              </a:rPr>
              <a:t>Az EFOP-3.1.5 projekt a korai jelzőrendszer jelzéseire építve, egy egységes szempontrendszer alapján kiválasztotta az iskolai lemorzsolódás szempontjából veszélyeztetett 246 köznevelési intézmény 300 feladatellátási helyét. Ezek olyan feladatellátási helyek, amelyek települési szintű oktatási szegregációval veszélyeztetettek, illetve olyan intézmények, amelyek a családi háttérindex alapján jól teljesítenek, azaz jó példával járnak elöl. A projekt célja, hogy a kiválasztott feladatellátási hely vezetőivel, pedagógusaival együtt gondolkodva, egy pilot program keretében olyan állami támogatási rendszer kerüljön kidolgozásra, amelyre az iskolai lemorzsolódás megelőzése érdekében a nehéz helyzetben dolgozó iskoláknak szükségük lehet. A projekt akkor lesz eredményes, ha a projektidőszakban kialakul egy olyan </a:t>
            </a:r>
            <a:r>
              <a:rPr lang="hu-HU" sz="1200" b="1" kern="1200" dirty="0">
                <a:solidFill>
                  <a:schemeClr val="tx1"/>
                </a:solidFill>
                <a:effectLst/>
                <a:latin typeface="+mn-lt"/>
                <a:ea typeface="+mn-ea"/>
                <a:cs typeface="+mn-cs"/>
              </a:rPr>
              <a:t>állami ILMT rendszer</a:t>
            </a:r>
            <a:r>
              <a:rPr lang="hu-HU" sz="1200" kern="1200" dirty="0">
                <a:solidFill>
                  <a:schemeClr val="tx1"/>
                </a:solidFill>
                <a:effectLst/>
                <a:latin typeface="+mn-lt"/>
                <a:ea typeface="+mn-ea"/>
                <a:cs typeface="+mn-cs"/>
              </a:rPr>
              <a:t>, amelyben nemcsak a legnehezebb helyzetben teljesítő iskolák, hanem az előnyösebb helyzetben lévők is intézményre szabott segítséget kapnak a korai iskolaelhagyás megelőzéséhez.</a:t>
            </a:r>
          </a:p>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71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i="1" kern="1200" dirty="0">
                <a:solidFill>
                  <a:schemeClr val="tx1"/>
                </a:solidFill>
                <a:effectLst/>
                <a:latin typeface="+mn-lt"/>
                <a:ea typeface="+mn-ea"/>
                <a:cs typeface="+mn-cs"/>
              </a:rPr>
              <a:t>Értékorientált megközelítés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Vannak olyan intézményfejlesztési törekvések, amelyek a helyi pedagógusközösség által követett értékekből indulnak ki. Az első cél ezeknek az értékeknek a megfogalmazása, tudatossá tétele – egy közös pedagógiai kultúra értékeinek feltárása. Ezekre az értékekre építve lehet megfogalmazni azokat az alapelveket, amelyeket az intézmény a mindennapokban is érvényesít vagy érvényesíteni szeretne. Ezek az alapelvek segítenek a döntésekben, milyen irányban menjen tovább együtt a pedagógusközösség, az adott tantestület. Ha az értékeket azonosították, tudatossá tették, megfogalmazták azokat a pedagógiai elveket, amelyeket közösen követni szeretnének, akkor lehet hozzáfogni bármilyen új gyakorlat kialakításához, vagy már létező adaptálásához. Ismerünk olyan intézményfejlesztési modellt, amely erre az alapvetésre építve immár 47 országban segíti sikeresen az iskolai lemorzsolódás megelőzését (</a:t>
            </a:r>
            <a:r>
              <a:rPr lang="hu-HU" sz="1200" kern="1200" dirty="0" err="1">
                <a:solidFill>
                  <a:schemeClr val="tx1"/>
                </a:solidFill>
                <a:effectLst/>
                <a:latin typeface="+mn-lt"/>
                <a:ea typeface="+mn-ea"/>
                <a:cs typeface="+mn-cs"/>
              </a:rPr>
              <a:t>Inklúziós</a:t>
            </a:r>
            <a:r>
              <a:rPr lang="hu-HU" sz="1200" kern="1200" dirty="0">
                <a:solidFill>
                  <a:schemeClr val="tx1"/>
                </a:solidFill>
                <a:effectLst/>
                <a:latin typeface="+mn-lt"/>
                <a:ea typeface="+mn-ea"/>
                <a:cs typeface="+mn-cs"/>
              </a:rPr>
              <a:t> index).</a:t>
            </a:r>
          </a:p>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69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komplex fejlesztéshez </a:t>
            </a:r>
            <a:r>
              <a:rPr lang="hu-HU" sz="1200" b="1" kern="1200" dirty="0">
                <a:solidFill>
                  <a:schemeClr val="tx1"/>
                </a:solidFill>
                <a:effectLst/>
                <a:latin typeface="+mn-lt"/>
                <a:ea typeface="+mn-ea"/>
                <a:cs typeface="+mn-cs"/>
              </a:rPr>
              <a:t>átfogó</a:t>
            </a:r>
            <a:r>
              <a:rPr lang="hu-HU" sz="1200" kern="1200" dirty="0">
                <a:solidFill>
                  <a:schemeClr val="tx1"/>
                </a:solidFill>
                <a:effectLst/>
                <a:latin typeface="+mn-lt"/>
                <a:ea typeface="+mn-ea"/>
                <a:cs typeface="+mn-cs"/>
              </a:rPr>
              <a:t> megközelítésre van szükség. Egy olyan sorvezetőre, amely rámutat arra, hogy az iskola ezernyi feladata, tevékenysége közül, melyek azok, amelyek befolyásolhatják a lemorzsolódás megelőzését. Nem elég egy tanfolyam, vagy szorosabbra fűzött kapcsolattartás a szülői házzal – hanem az azonosított befolyásoló tényezők mindegyikére átfogóan és egyesével is figyelmet kell fordítani ahhoz, hogy az iskolai lemorzsolódás megelőzése eredményes legyen.</a:t>
            </a:r>
          </a:p>
          <a:p>
            <a:r>
              <a:rPr lang="hu-HU" sz="1200" kern="1200" dirty="0">
                <a:solidFill>
                  <a:schemeClr val="tx1"/>
                </a:solidFill>
                <a:effectLst/>
                <a:latin typeface="+mn-lt"/>
                <a:ea typeface="+mn-ea"/>
                <a:cs typeface="+mn-cs"/>
              </a:rPr>
              <a:t>Az átfogó megközelítés önmagában azonban még nem ad elég támpontot, azt is figyelembe szükséges venni, hogy az iskola világa egy összetett, bonyolult rendszer. Ennek a rendszernek ismerjük a legfontosabb elemeit és az ezek közötti összefüggéseket is le tudjuk írni. A hazai irodalomban a </a:t>
            </a:r>
            <a:r>
              <a:rPr lang="hu-HU" sz="1200" i="1" kern="1200" dirty="0">
                <a:solidFill>
                  <a:schemeClr val="tx1"/>
                </a:solidFill>
                <a:effectLst/>
                <a:latin typeface="+mn-lt"/>
                <a:ea typeface="+mn-ea"/>
                <a:cs typeface="+mn-cs"/>
              </a:rPr>
              <a:t>pedagógiai rendszer</a:t>
            </a:r>
            <a:r>
              <a:rPr lang="hu-HU" sz="1200" kern="1200" dirty="0">
                <a:solidFill>
                  <a:schemeClr val="tx1"/>
                </a:solidFill>
                <a:effectLst/>
                <a:latin typeface="+mn-lt"/>
                <a:ea typeface="+mn-ea"/>
                <a:cs typeface="+mn-cs"/>
              </a:rPr>
              <a:t> kifejezés utal arra a komplex jelenségegyüttesre, amely részletesen leírja, meghatározza például egy iskola működését, gyakorlatát: a tanárok felkészítésétől – a tárgyi környezeten át – egészen a szülőkkel való kapcsolattartásig. Az </a:t>
            </a:r>
            <a:r>
              <a:rPr lang="hu-HU" sz="1200" b="1" kern="1200" dirty="0">
                <a:solidFill>
                  <a:schemeClr val="tx1"/>
                </a:solidFill>
                <a:effectLst/>
                <a:latin typeface="+mn-lt"/>
                <a:ea typeface="+mn-ea"/>
                <a:cs typeface="+mn-cs"/>
              </a:rPr>
              <a:t>ILMT Pedagógiai Rendszer</a:t>
            </a:r>
            <a:r>
              <a:rPr lang="hu-HU" sz="1200" kern="1200" dirty="0">
                <a:solidFill>
                  <a:schemeClr val="tx1"/>
                </a:solidFill>
                <a:effectLst/>
                <a:latin typeface="+mn-lt"/>
                <a:ea typeface="+mn-ea"/>
                <a:cs typeface="+mn-cs"/>
              </a:rPr>
              <a:t> fejlesztése a lemorzsolódás megelőzését támogató intézményfejlesztést szolgálja. Ez a pedagógiai rendszer azokat az elemeket veszi górcső alá, amelyeket az intézmény és partneri környezete közvetlenül befolyásolni tud, s amelyek relevánsak a sikeres megelőzés szempontjából. Ebből következően az intézmény fejlesztését az ILMT Pedagógiai Rendszer segítségével </a:t>
            </a:r>
            <a:r>
              <a:rPr lang="hu-HU" sz="1200" b="1" kern="1200" dirty="0">
                <a:solidFill>
                  <a:schemeClr val="tx1"/>
                </a:solidFill>
                <a:effectLst/>
                <a:latin typeface="+mn-lt"/>
                <a:ea typeface="+mn-ea"/>
                <a:cs typeface="+mn-cs"/>
              </a:rPr>
              <a:t>rendszerelvűen</a:t>
            </a:r>
            <a:r>
              <a:rPr lang="hu-HU" sz="1200" kern="1200" dirty="0">
                <a:solidFill>
                  <a:schemeClr val="tx1"/>
                </a:solidFill>
                <a:effectLst/>
                <a:latin typeface="+mn-lt"/>
                <a:ea typeface="+mn-ea"/>
                <a:cs typeface="+mn-cs"/>
              </a:rPr>
              <a:t> is szükséges végiggondolni és megtervezni.</a:t>
            </a:r>
          </a:p>
          <a:p>
            <a:r>
              <a:rPr lang="hu-HU" sz="1200" kern="1200" dirty="0">
                <a:solidFill>
                  <a:schemeClr val="tx1"/>
                </a:solidFill>
                <a:effectLst/>
                <a:latin typeface="+mn-lt"/>
                <a:ea typeface="+mn-ea"/>
                <a:cs typeface="+mn-cs"/>
              </a:rPr>
              <a:t>Egy intézményfejlesztési törekvés akkor tud komplex hatást kifejteni, ha a megvalósítók világosan látják, hogy egy adott intézménynek megvannak a saját értékei, törekvései, belső folyamatai, amelyek alapvetően meghatározzák az intézmény gyakorlatát. A </a:t>
            </a:r>
            <a:r>
              <a:rPr lang="hu-HU" sz="1200" b="1" kern="1200" dirty="0">
                <a:solidFill>
                  <a:schemeClr val="tx1"/>
                </a:solidFill>
                <a:effectLst/>
                <a:latin typeface="+mn-lt"/>
                <a:ea typeface="+mn-ea"/>
                <a:cs typeface="+mn-cs"/>
              </a:rPr>
              <a:t>folyamatelvű megközelítés</a:t>
            </a:r>
            <a:r>
              <a:rPr lang="hu-HU" sz="1200" kern="1200" dirty="0">
                <a:solidFill>
                  <a:schemeClr val="tx1"/>
                </a:solidFill>
                <a:effectLst/>
                <a:latin typeface="+mn-lt"/>
                <a:ea typeface="+mn-ea"/>
                <a:cs typeface="+mn-cs"/>
              </a:rPr>
              <a:t> abból indul ki, hogy milyen folyamatok zajlanak az adott intézményben, s ezekhez kapcsolódva, folyamatként képzeli el az intézményfejlesztés feladatát is. Ennek a folyamatnak is vannak jól meghatározható, egyszerű szakaszai, amelyek a helyzetelemzés, tervezés-felkészülés, megvalósítás-értékelés, kiigazítás és a jó gyakorlat leírásának jól ismert ciklusára épülnek. </a:t>
            </a:r>
          </a:p>
          <a:p>
            <a:r>
              <a:rPr lang="hu-HU" sz="1200" kern="1200" dirty="0">
                <a:solidFill>
                  <a:schemeClr val="tx1"/>
                </a:solidFill>
                <a:effectLst/>
                <a:latin typeface="+mn-lt"/>
                <a:ea typeface="+mn-ea"/>
                <a:cs typeface="+mn-cs"/>
              </a:rPr>
              <a:t>A fentiekből következik, hogy a korai iskolaelhagyás, iskolai lemorzsolódás megelőzését támogató intézményfejlesztés minden egyes intézmény esetében más lesz, a hatékony támogatáshoz az </a:t>
            </a:r>
            <a:r>
              <a:rPr lang="hu-HU" sz="1200" b="1" kern="1200" dirty="0">
                <a:solidFill>
                  <a:schemeClr val="tx1"/>
                </a:solidFill>
                <a:effectLst/>
                <a:latin typeface="+mn-lt"/>
                <a:ea typeface="+mn-ea"/>
                <a:cs typeface="+mn-cs"/>
              </a:rPr>
              <a:t>intézmények, differenciált fejlesztésére van</a:t>
            </a:r>
            <a:r>
              <a:rPr lang="hu-HU" sz="1200" kern="1200" dirty="0">
                <a:solidFill>
                  <a:schemeClr val="tx1"/>
                </a:solidFill>
                <a:effectLst/>
                <a:latin typeface="+mn-lt"/>
                <a:ea typeface="+mn-ea"/>
                <a:cs typeface="+mn-cs"/>
              </a:rPr>
              <a:t> szükség. Egyrészt azért, mert a fejlesztés a helyi értékekből, folyamatokból, az ott dolgozó pedagógusok gyakorlatából, elképzeléseiből, karrierterveiből, valamint fejlesztési igényeiből, szükségleteiből indul ki. Másrészt azért, mert figyelembe veszi a helyi adottságokat, az ott tanuló gyerekek családi hátterét, a települési, járási köznevelési rendszer elemeit, dinamikáját, valamint a demográfiai trendeket, az iskolai szolgáltatás társadalmi környezetének elemeit. </a:t>
            </a:r>
          </a:p>
          <a:p>
            <a:r>
              <a:rPr lang="hu-HU" sz="1200" kern="1200" dirty="0">
                <a:solidFill>
                  <a:schemeClr val="tx1"/>
                </a:solidFill>
                <a:effectLst/>
                <a:latin typeface="+mn-lt"/>
                <a:ea typeface="+mn-ea"/>
                <a:cs typeface="+mn-cs"/>
              </a:rPr>
              <a:t>Miközben a komplex intézményfejlesztés intézményenként különböző tartalommal történik, minden fejlesztés közös eleme, hogy a részt vevő intézményeken belül együttműködésre épülő, </a:t>
            </a:r>
            <a:r>
              <a:rPr lang="hu-HU" sz="1200" kern="1200" dirty="0" err="1">
                <a:solidFill>
                  <a:schemeClr val="tx1"/>
                </a:solidFill>
                <a:effectLst/>
                <a:latin typeface="+mn-lt"/>
                <a:ea typeface="+mn-ea"/>
                <a:cs typeface="+mn-cs"/>
              </a:rPr>
              <a:t>mikrocsoportokat</a:t>
            </a:r>
            <a:r>
              <a:rPr lang="hu-HU" sz="1200" kern="1200" dirty="0">
                <a:solidFill>
                  <a:schemeClr val="tx1"/>
                </a:solidFill>
                <a:effectLst/>
                <a:latin typeface="+mn-lt"/>
                <a:ea typeface="+mn-ea"/>
                <a:cs typeface="+mn-cs"/>
              </a:rPr>
              <a:t> hoznak létre az intézményfejlesztés koordinálására, konkrét fejlesztési feladatainak megvalósítására. Ezekben a </a:t>
            </a:r>
            <a:r>
              <a:rPr lang="hu-HU" sz="1200" kern="1200" dirty="0" err="1">
                <a:solidFill>
                  <a:schemeClr val="tx1"/>
                </a:solidFill>
                <a:effectLst/>
                <a:latin typeface="+mn-lt"/>
                <a:ea typeface="+mn-ea"/>
                <a:cs typeface="+mn-cs"/>
              </a:rPr>
              <a:t>mikrocsoportokban</a:t>
            </a:r>
            <a:r>
              <a:rPr lang="hu-HU" sz="1200" kern="1200" dirty="0">
                <a:solidFill>
                  <a:schemeClr val="tx1"/>
                </a:solidFill>
                <a:effectLst/>
                <a:latin typeface="+mn-lt"/>
                <a:ea typeface="+mn-ea"/>
                <a:cs typeface="+mn-cs"/>
              </a:rPr>
              <a:t> az OH munkatársaiként dolgozó helyi pedagógusok tehát </a:t>
            </a:r>
            <a:r>
              <a:rPr lang="hu-HU" sz="1200" b="1" kern="1200" dirty="0">
                <a:solidFill>
                  <a:schemeClr val="tx1"/>
                </a:solidFill>
                <a:effectLst/>
                <a:latin typeface="+mn-lt"/>
                <a:ea typeface="+mn-ea"/>
                <a:cs typeface="+mn-cs"/>
              </a:rPr>
              <a:t>mikrocsoportos szervezeti keretek</a:t>
            </a:r>
            <a:r>
              <a:rPr lang="hu-HU" sz="1200" kern="1200" dirty="0">
                <a:solidFill>
                  <a:schemeClr val="tx1"/>
                </a:solidFill>
                <a:effectLst/>
                <a:latin typeface="+mn-lt"/>
                <a:ea typeface="+mn-ea"/>
                <a:cs typeface="+mn-cs"/>
              </a:rPr>
              <a:t> között dolgoznak, s az iskola szerves részeként kapcsolódnak annak működéséhez és fejlesztéséhez.</a:t>
            </a:r>
          </a:p>
          <a:p>
            <a:r>
              <a:rPr lang="hu-HU" sz="1200" kern="1200" dirty="0">
                <a:solidFill>
                  <a:schemeClr val="tx1"/>
                </a:solidFill>
                <a:effectLst/>
                <a:latin typeface="+mn-lt"/>
                <a:ea typeface="+mn-ea"/>
                <a:cs typeface="+mn-cs"/>
              </a:rPr>
              <a:t>Ezen </a:t>
            </a:r>
            <a:r>
              <a:rPr lang="hu-HU" sz="1200" kern="1200" dirty="0" err="1">
                <a:solidFill>
                  <a:schemeClr val="tx1"/>
                </a:solidFill>
                <a:effectLst/>
                <a:latin typeface="+mn-lt"/>
                <a:ea typeface="+mn-ea"/>
                <a:cs typeface="+mn-cs"/>
              </a:rPr>
              <a:t>mikrocsoportok</a:t>
            </a:r>
            <a:r>
              <a:rPr lang="hu-HU" sz="1200" kern="1200" dirty="0">
                <a:solidFill>
                  <a:schemeClr val="tx1"/>
                </a:solidFill>
                <a:effectLst/>
                <a:latin typeface="+mn-lt"/>
                <a:ea typeface="+mn-ea"/>
                <a:cs typeface="+mn-cs"/>
              </a:rPr>
              <a:t> bevonásával válnak elérhetővé azok a szolgáltatások is, amelyek elősegítik az </a:t>
            </a:r>
            <a:r>
              <a:rPr lang="hu-HU" sz="1200" b="1" kern="1200" dirty="0">
                <a:solidFill>
                  <a:schemeClr val="tx1"/>
                </a:solidFill>
                <a:effectLst/>
                <a:latin typeface="+mn-lt"/>
                <a:ea typeface="+mn-ea"/>
                <a:cs typeface="+mn-cs"/>
              </a:rPr>
              <a:t>intézményi hálózati tanulást</a:t>
            </a:r>
            <a:r>
              <a:rPr lang="hu-HU" sz="1200" kern="1200" dirty="0">
                <a:solidFill>
                  <a:schemeClr val="tx1"/>
                </a:solidFill>
                <a:effectLst/>
                <a:latin typeface="+mn-lt"/>
                <a:ea typeface="+mn-ea"/>
                <a:cs typeface="+mn-cs"/>
              </a:rPr>
              <a:t>. A hálózati tanulást egyrészről hálózati segítő szakemberek </a:t>
            </a:r>
            <a:r>
              <a:rPr lang="hu-HU" sz="1200" kern="1200" dirty="0" err="1">
                <a:solidFill>
                  <a:schemeClr val="tx1"/>
                </a:solidFill>
                <a:effectLst/>
                <a:latin typeface="+mn-lt"/>
                <a:ea typeface="+mn-ea"/>
                <a:cs typeface="+mn-cs"/>
              </a:rPr>
              <a:t>facilitálják</a:t>
            </a:r>
            <a:r>
              <a:rPr lang="hu-HU" sz="1200" kern="1200" dirty="0">
                <a:solidFill>
                  <a:schemeClr val="tx1"/>
                </a:solidFill>
                <a:effectLst/>
                <a:latin typeface="+mn-lt"/>
                <a:ea typeface="+mn-ea"/>
                <a:cs typeface="+mn-cs"/>
              </a:rPr>
              <a:t> pl. a mentorok, a Pedagógiai Oktatási Központok (továbbiakban POK)-ok munkatársai. Másrészről pedig az OH olyan tanulási-együttműködési szolgáltatásokat kínál fel a POK-okon keresztül, amelyek közvetlenül segítik az intézményfejlesztési feladatok elvégzését pl. intézményközi műhelyek, intézményközi hospitálások, tantestületi műhelyek, képzések, komplex települési, járási, regionális szakmai napok, szakmai tanácsadás stb. Egy-egy intézmény annál sikeresebben tud bekapcsolódni a lemorzsolódás megelőzését támogató fejlesztésekbe, minél több elemét használja fel a felkínált hálózati tanulási eszközöknek. </a:t>
            </a:r>
          </a:p>
          <a:p>
            <a:r>
              <a:rPr lang="hu-HU" sz="1200" kern="1200" dirty="0">
                <a:solidFill>
                  <a:schemeClr val="tx1"/>
                </a:solidFill>
                <a:effectLst/>
                <a:latin typeface="+mn-lt"/>
                <a:ea typeface="+mn-ea"/>
                <a:cs typeface="+mn-cs"/>
              </a:rPr>
              <a:t>Az intézményfejlesztés középpontjában a korai iskolaelhagyás, az iskolai lemorzsolódás megelőzése áll, ezért nevezzük </a:t>
            </a:r>
            <a:r>
              <a:rPr lang="hu-HU" sz="1200" b="1" kern="1200" dirty="0">
                <a:solidFill>
                  <a:schemeClr val="tx1"/>
                </a:solidFill>
                <a:effectLst/>
                <a:latin typeface="+mn-lt"/>
                <a:ea typeface="+mn-ea"/>
                <a:cs typeface="+mn-cs"/>
              </a:rPr>
              <a:t>komplex ILMT alapú intézményfejlesztésnek</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5C11E-540C-488B-B718-84796C0B45F1}"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22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DD05FFA-4383-4574-9830-A5FF25BE8406}" type="datetimeFigureOut">
              <a:rPr lang="hu-HU" smtClean="0"/>
              <a:t>2018. 07. 05.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240010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Tree>
    <p:extLst>
      <p:ext uri="{BB962C8B-B14F-4D97-AF65-F5344CB8AC3E}">
        <p14:creationId xmlns:p14="http://schemas.microsoft.com/office/powerpoint/2010/main" val="225131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
        <p:nvSpPr>
          <p:cNvPr id="9" name="Cím 1"/>
          <p:cNvSpPr>
            <a:spLocks noGrp="1"/>
          </p:cNvSpPr>
          <p:nvPr>
            <p:ph type="title"/>
          </p:nvPr>
        </p:nvSpPr>
        <p:spPr>
          <a:xfrm>
            <a:off x="447989" y="44624"/>
            <a:ext cx="4412043" cy="864096"/>
          </a:xfrm>
        </p:spPr>
        <p:txBody>
          <a:bodyPr/>
          <a:lstStyle/>
          <a:p>
            <a:r>
              <a:rPr lang="hu-HU"/>
              <a:t>Mintacím szerkesztése</a:t>
            </a:r>
          </a:p>
        </p:txBody>
      </p:sp>
    </p:spTree>
    <p:extLst>
      <p:ext uri="{BB962C8B-B14F-4D97-AF65-F5344CB8AC3E}">
        <p14:creationId xmlns:p14="http://schemas.microsoft.com/office/powerpoint/2010/main" val="135596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36768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gyéni elrendezés">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226234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Cím 1"/>
          <p:cNvSpPr txBox="1">
            <a:spLocks/>
          </p:cNvSpPr>
          <p:nvPr userDrawn="1"/>
        </p:nvSpPr>
        <p:spPr>
          <a:xfrm>
            <a:off x="447675" y="44450"/>
            <a:ext cx="4411663" cy="863600"/>
          </a:xfrm>
          <a:prstGeom prst="rect">
            <a:avLst/>
          </a:prstGeom>
        </p:spPr>
        <p:txBody>
          <a:bodyPr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hu-HU"/>
              <a:t>Mintacím szerkesztése</a:t>
            </a:r>
          </a:p>
        </p:txBody>
      </p:sp>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5" name="Dátum helye 3"/>
          <p:cNvSpPr>
            <a:spLocks noGrp="1"/>
          </p:cNvSpPr>
          <p:nvPr>
            <p:ph type="dt" sz="half" idx="10"/>
          </p:nvPr>
        </p:nvSpPr>
        <p:spPr/>
        <p:txBody>
          <a:bodyPr/>
          <a:lstStyle>
            <a:lvl1pPr>
              <a:defRPr/>
            </a:lvl1pPr>
          </a:lstStyle>
          <a:p>
            <a:pPr>
              <a:defRPr/>
            </a:pPr>
            <a:fld id="{DA43808B-E5F3-4D45-A49E-18C73DF00B94}"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B8865B8-A0E3-4D6D-8262-CC3BEF950B74}" type="slidenum">
              <a:rPr lang="hu-HU" altLang="hu-HU"/>
              <a:pPr>
                <a:defRPr/>
              </a:pPr>
              <a:t>‹#›</a:t>
            </a:fld>
            <a:endParaRPr lang="hu-HU" altLang="hu-HU"/>
          </a:p>
        </p:txBody>
      </p:sp>
    </p:spTree>
    <p:extLst>
      <p:ext uri="{BB962C8B-B14F-4D97-AF65-F5344CB8AC3E}">
        <p14:creationId xmlns:p14="http://schemas.microsoft.com/office/powerpoint/2010/main" val="1868666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lstStyle>
            <a:lvl1pPr algn="l">
              <a:defRPr sz="2400"/>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BDA8D8ED-FF0E-44C5-9E28-9A1997DB30AF}" type="datetimeFigureOut">
              <a:rPr lang="hu-HU"/>
              <a:pPr>
                <a:defRPr/>
              </a:pPr>
              <a:t>2018. 07. 05.</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DD5A661-2070-4519-B98A-72C6848EEBF9}" type="slidenum">
              <a:rPr lang="hu-HU" altLang="hu-HU"/>
              <a:pPr>
                <a:defRPr/>
              </a:pPr>
              <a:t>‹#›</a:t>
            </a:fld>
            <a:endParaRPr lang="hu-HU" altLang="hu-HU"/>
          </a:p>
        </p:txBody>
      </p:sp>
    </p:spTree>
    <p:extLst>
      <p:ext uri="{BB962C8B-B14F-4D97-AF65-F5344CB8AC3E}">
        <p14:creationId xmlns:p14="http://schemas.microsoft.com/office/powerpoint/2010/main" val="230226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Cím 1"/>
          <p:cNvSpPr txBox="1">
            <a:spLocks/>
          </p:cNvSpPr>
          <p:nvPr userDrawn="1"/>
        </p:nvSpPr>
        <p:spPr>
          <a:xfrm>
            <a:off x="447675" y="44450"/>
            <a:ext cx="4411663" cy="863600"/>
          </a:xfrm>
          <a:prstGeom prst="rect">
            <a:avLst/>
          </a:prstGeom>
        </p:spPr>
        <p:txBody>
          <a:bodyPr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hu-HU"/>
              <a:t>Mintacím szerkesztése</a:t>
            </a:r>
          </a:p>
        </p:txBody>
      </p:sp>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7448BB47-B65F-45E3-A17F-D5E8B0365E21}"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1CEB8E6-0215-44DE-BF7D-166C691FD110}" type="slidenum">
              <a:rPr lang="hu-HU" altLang="hu-HU"/>
              <a:pPr>
                <a:defRPr/>
              </a:pPr>
              <a:t>‹#›</a:t>
            </a:fld>
            <a:endParaRPr lang="hu-HU" altLang="hu-HU"/>
          </a:p>
        </p:txBody>
      </p:sp>
    </p:spTree>
    <p:extLst>
      <p:ext uri="{BB962C8B-B14F-4D97-AF65-F5344CB8AC3E}">
        <p14:creationId xmlns:p14="http://schemas.microsoft.com/office/powerpoint/2010/main" val="420080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AF34F835-A74B-42DD-AD82-D3DCE55BAFDA}"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A5228D2-19B1-467F-8B1C-2D4E808796C2}" type="slidenum">
              <a:rPr lang="hu-HU" altLang="hu-HU"/>
              <a:pPr>
                <a:defRPr/>
              </a:pPr>
              <a:t>‹#›</a:t>
            </a:fld>
            <a:endParaRPr lang="hu-HU" altLang="hu-HU"/>
          </a:p>
        </p:txBody>
      </p:sp>
    </p:spTree>
    <p:extLst>
      <p:ext uri="{BB962C8B-B14F-4D97-AF65-F5344CB8AC3E}">
        <p14:creationId xmlns:p14="http://schemas.microsoft.com/office/powerpoint/2010/main" val="1978886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DD40BAF9-C620-4815-B9A8-F9DA395A33EB}" type="datetimeFigureOut">
              <a:rPr lang="hu-HU"/>
              <a:pPr>
                <a:defRPr/>
              </a:pPr>
              <a:t>2018. 07. 05.</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94C73A93-65A1-4CF9-9C81-95C1B7DF83C4}" type="slidenum">
              <a:rPr lang="hu-HU" altLang="hu-HU"/>
              <a:pPr>
                <a:defRPr/>
              </a:pPr>
              <a:t>‹#›</a:t>
            </a:fld>
            <a:endParaRPr lang="hu-HU" altLang="hu-HU"/>
          </a:p>
        </p:txBody>
      </p:sp>
    </p:spTree>
    <p:extLst>
      <p:ext uri="{BB962C8B-B14F-4D97-AF65-F5344CB8AC3E}">
        <p14:creationId xmlns:p14="http://schemas.microsoft.com/office/powerpoint/2010/main" val="382966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Kép helye 2"/>
          <p:cNvSpPr>
            <a:spLocks noGrp="1"/>
          </p:cNvSpPr>
          <p:nvPr>
            <p:ph type="pic" idx="13"/>
          </p:nvPr>
        </p:nvSpPr>
        <p:spPr>
          <a:xfrm>
            <a:off x="5724128" y="1633102"/>
            <a:ext cx="3240360" cy="46910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Tree>
    <p:extLst>
      <p:ext uri="{BB962C8B-B14F-4D97-AF65-F5344CB8AC3E}">
        <p14:creationId xmlns:p14="http://schemas.microsoft.com/office/powerpoint/2010/main" val="388272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Cím 1"/>
          <p:cNvSpPr>
            <a:spLocks noGrp="1"/>
          </p:cNvSpPr>
          <p:nvPr>
            <p:ph type="title"/>
          </p:nvPr>
        </p:nvSpPr>
        <p:spPr>
          <a:xfrm>
            <a:off x="447989" y="44624"/>
            <a:ext cx="4412043" cy="864096"/>
          </a:xfrm>
        </p:spPr>
        <p:txBody>
          <a:bodyPr/>
          <a:lstStyle/>
          <a:p>
            <a:r>
              <a:rPr lang="hu-HU"/>
              <a:t>Mintacím szerkesztése</a:t>
            </a:r>
          </a:p>
        </p:txBody>
      </p:sp>
      <p:sp>
        <p:nvSpPr>
          <p:cNvPr id="5" name="Dátum helye 3"/>
          <p:cNvSpPr>
            <a:spLocks noGrp="1"/>
          </p:cNvSpPr>
          <p:nvPr>
            <p:ph type="dt" sz="half" idx="10"/>
          </p:nvPr>
        </p:nvSpPr>
        <p:spPr/>
        <p:txBody>
          <a:bodyPr/>
          <a:lstStyle>
            <a:lvl1pPr>
              <a:defRPr/>
            </a:lvl1pPr>
          </a:lstStyle>
          <a:p>
            <a:pPr>
              <a:defRPr/>
            </a:pPr>
            <a:fld id="{BD5193A0-2C57-4FF0-A2CF-E2AE12C87E25}"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8923EB70-C2EF-489B-8557-878EC5334C3B}" type="slidenum">
              <a:rPr lang="hu-HU" altLang="hu-HU"/>
              <a:pPr>
                <a:defRPr/>
              </a:pPr>
              <a:t>‹#›</a:t>
            </a:fld>
            <a:endParaRPr lang="hu-HU" altLang="hu-HU"/>
          </a:p>
        </p:txBody>
      </p:sp>
    </p:spTree>
    <p:extLst>
      <p:ext uri="{BB962C8B-B14F-4D97-AF65-F5344CB8AC3E}">
        <p14:creationId xmlns:p14="http://schemas.microsoft.com/office/powerpoint/2010/main" val="144929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51DECCE2-F70F-4A64-B6DB-F04D0683B363}"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79AC141-FC96-4117-A03F-12192E398422}" type="slidenum">
              <a:rPr lang="hu-HU" altLang="hu-HU"/>
              <a:pPr>
                <a:defRPr/>
              </a:pPr>
              <a:t>‹#›</a:t>
            </a:fld>
            <a:endParaRPr lang="hu-HU" altLang="hu-HU"/>
          </a:p>
        </p:txBody>
      </p:sp>
    </p:spTree>
    <p:extLst>
      <p:ext uri="{BB962C8B-B14F-4D97-AF65-F5344CB8AC3E}">
        <p14:creationId xmlns:p14="http://schemas.microsoft.com/office/powerpoint/2010/main" val="1311878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2915073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Cím 1"/>
          <p:cNvSpPr txBox="1">
            <a:spLocks/>
          </p:cNvSpPr>
          <p:nvPr userDrawn="1"/>
        </p:nvSpPr>
        <p:spPr>
          <a:xfrm>
            <a:off x="447675" y="44450"/>
            <a:ext cx="4411663" cy="863600"/>
          </a:xfrm>
          <a:prstGeom prst="rect">
            <a:avLst/>
          </a:prstGeom>
        </p:spPr>
        <p:txBody>
          <a:bodyPr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hu-HU"/>
              <a:t>Mintacím szerkesztése</a:t>
            </a:r>
          </a:p>
        </p:txBody>
      </p:sp>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5" name="Dátum helye 3"/>
          <p:cNvSpPr>
            <a:spLocks noGrp="1"/>
          </p:cNvSpPr>
          <p:nvPr>
            <p:ph type="dt" sz="half" idx="10"/>
          </p:nvPr>
        </p:nvSpPr>
        <p:spPr/>
        <p:txBody>
          <a:bodyPr/>
          <a:lstStyle>
            <a:lvl1pPr>
              <a:defRPr/>
            </a:lvl1pPr>
          </a:lstStyle>
          <a:p>
            <a:pPr>
              <a:defRPr/>
            </a:pPr>
            <a:fld id="{4725F792-C7C3-47A7-8BE1-C86A49AA22F6}"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D410D3E-C462-41FC-9414-5454E3CD456D}" type="slidenum">
              <a:rPr lang="hu-HU" altLang="hu-HU"/>
              <a:pPr>
                <a:defRPr/>
              </a:pPr>
              <a:t>‹#›</a:t>
            </a:fld>
            <a:endParaRPr lang="hu-HU" altLang="hu-HU"/>
          </a:p>
        </p:txBody>
      </p:sp>
    </p:spTree>
    <p:extLst>
      <p:ext uri="{BB962C8B-B14F-4D97-AF65-F5344CB8AC3E}">
        <p14:creationId xmlns:p14="http://schemas.microsoft.com/office/powerpoint/2010/main" val="1934166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lstStyle>
            <a:lvl1pPr algn="l">
              <a:defRPr sz="2400"/>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0459ACD8-C24D-450E-B3D6-5125239A2428}" type="datetimeFigureOut">
              <a:rPr lang="hu-HU"/>
              <a:pPr>
                <a:defRPr/>
              </a:pPr>
              <a:t>2018. 07. 05.</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ED00464-8FE0-47ED-8F0D-2F08A408EC3F}" type="slidenum">
              <a:rPr lang="hu-HU" altLang="hu-HU"/>
              <a:pPr>
                <a:defRPr/>
              </a:pPr>
              <a:t>‹#›</a:t>
            </a:fld>
            <a:endParaRPr lang="hu-HU" altLang="hu-HU"/>
          </a:p>
        </p:txBody>
      </p:sp>
    </p:spTree>
    <p:extLst>
      <p:ext uri="{BB962C8B-B14F-4D97-AF65-F5344CB8AC3E}">
        <p14:creationId xmlns:p14="http://schemas.microsoft.com/office/powerpoint/2010/main" val="3574235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Cím 1"/>
          <p:cNvSpPr txBox="1">
            <a:spLocks/>
          </p:cNvSpPr>
          <p:nvPr userDrawn="1"/>
        </p:nvSpPr>
        <p:spPr>
          <a:xfrm>
            <a:off x="447675" y="44450"/>
            <a:ext cx="4411663" cy="863600"/>
          </a:xfrm>
          <a:prstGeom prst="rect">
            <a:avLst/>
          </a:prstGeom>
        </p:spPr>
        <p:txBody>
          <a:bodyPr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hu-HU"/>
              <a:t>Mintacím szerkesztése</a:t>
            </a:r>
          </a:p>
        </p:txBody>
      </p:sp>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3BECF8DA-E458-4213-ABD1-B608002DD28E}"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E26DC21-1D7F-471C-A4FA-B06A05BE584F}" type="slidenum">
              <a:rPr lang="hu-HU" altLang="hu-HU"/>
              <a:pPr>
                <a:defRPr/>
              </a:pPr>
              <a:t>‹#›</a:t>
            </a:fld>
            <a:endParaRPr lang="hu-HU" altLang="hu-HU"/>
          </a:p>
        </p:txBody>
      </p:sp>
    </p:spTree>
    <p:extLst>
      <p:ext uri="{BB962C8B-B14F-4D97-AF65-F5344CB8AC3E}">
        <p14:creationId xmlns:p14="http://schemas.microsoft.com/office/powerpoint/2010/main" val="707300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A3BB45C6-A17A-4EDD-8186-B3780CA3D0D8}"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02A0F84-8943-45F0-8CBB-C6E3DD65BB7B}" type="slidenum">
              <a:rPr lang="hu-HU" altLang="hu-HU"/>
              <a:pPr>
                <a:defRPr/>
              </a:pPr>
              <a:t>‹#›</a:t>
            </a:fld>
            <a:endParaRPr lang="hu-HU" altLang="hu-HU"/>
          </a:p>
        </p:txBody>
      </p:sp>
    </p:spTree>
    <p:extLst>
      <p:ext uri="{BB962C8B-B14F-4D97-AF65-F5344CB8AC3E}">
        <p14:creationId xmlns:p14="http://schemas.microsoft.com/office/powerpoint/2010/main" val="314641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37C252DD-A23B-4269-8E1B-3F18D0F9BF0C}" type="datetimeFigureOut">
              <a:rPr lang="hu-HU"/>
              <a:pPr>
                <a:defRPr/>
              </a:pPr>
              <a:t>2018. 07. 05.</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5A3F89BF-FFF4-48A0-AF9B-B4E5B3357EC5}" type="slidenum">
              <a:rPr lang="hu-HU" altLang="hu-HU"/>
              <a:pPr>
                <a:defRPr/>
              </a:pPr>
              <a:t>‹#›</a:t>
            </a:fld>
            <a:endParaRPr lang="hu-HU" altLang="hu-HU"/>
          </a:p>
        </p:txBody>
      </p:sp>
    </p:spTree>
    <p:extLst>
      <p:ext uri="{BB962C8B-B14F-4D97-AF65-F5344CB8AC3E}">
        <p14:creationId xmlns:p14="http://schemas.microsoft.com/office/powerpoint/2010/main" val="32696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Kép helye 2"/>
          <p:cNvSpPr>
            <a:spLocks noGrp="1"/>
          </p:cNvSpPr>
          <p:nvPr>
            <p:ph type="pic" idx="13"/>
          </p:nvPr>
        </p:nvSpPr>
        <p:spPr>
          <a:xfrm>
            <a:off x="5724128" y="1633102"/>
            <a:ext cx="3240360" cy="46910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Tree>
    <p:extLst>
      <p:ext uri="{BB962C8B-B14F-4D97-AF65-F5344CB8AC3E}">
        <p14:creationId xmlns:p14="http://schemas.microsoft.com/office/powerpoint/2010/main" val="108736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Cím 1"/>
          <p:cNvSpPr>
            <a:spLocks noGrp="1"/>
          </p:cNvSpPr>
          <p:nvPr>
            <p:ph type="title"/>
          </p:nvPr>
        </p:nvSpPr>
        <p:spPr>
          <a:xfrm>
            <a:off x="447989" y="44624"/>
            <a:ext cx="4412043" cy="864096"/>
          </a:xfrm>
        </p:spPr>
        <p:txBody>
          <a:bodyPr/>
          <a:lstStyle/>
          <a:p>
            <a:r>
              <a:rPr lang="hu-HU"/>
              <a:t>Mintacím szerkesztése</a:t>
            </a:r>
          </a:p>
        </p:txBody>
      </p:sp>
      <p:sp>
        <p:nvSpPr>
          <p:cNvPr id="5" name="Dátum helye 3"/>
          <p:cNvSpPr>
            <a:spLocks noGrp="1"/>
          </p:cNvSpPr>
          <p:nvPr>
            <p:ph type="dt" sz="half" idx="10"/>
          </p:nvPr>
        </p:nvSpPr>
        <p:spPr/>
        <p:txBody>
          <a:bodyPr/>
          <a:lstStyle>
            <a:lvl1pPr>
              <a:defRPr/>
            </a:lvl1pPr>
          </a:lstStyle>
          <a:p>
            <a:pPr>
              <a:defRPr/>
            </a:pPr>
            <a:fld id="{B0F0B543-BBDC-48C4-8D05-D24946E90C57}"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61E7F5B-1832-414E-A231-9FC9A6DF64EC}" type="slidenum">
              <a:rPr lang="hu-HU" altLang="hu-HU"/>
              <a:pPr>
                <a:defRPr/>
              </a:pPr>
              <a:t>‹#›</a:t>
            </a:fld>
            <a:endParaRPr lang="hu-HU" altLang="hu-HU"/>
          </a:p>
        </p:txBody>
      </p:sp>
    </p:spTree>
    <p:extLst>
      <p:ext uri="{BB962C8B-B14F-4D97-AF65-F5344CB8AC3E}">
        <p14:creationId xmlns:p14="http://schemas.microsoft.com/office/powerpoint/2010/main" val="1648795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3798E994-F0DB-4381-A381-C2BDC48531D5}" type="datetimeFigureOut">
              <a:rPr lang="hu-HU"/>
              <a:pPr>
                <a:defRPr/>
              </a:pPr>
              <a:t>2018. 07. 05.</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3364B1D-8BB2-49FB-AEB5-41A99678BF98}" type="slidenum">
              <a:rPr lang="hu-HU" altLang="hu-HU"/>
              <a:pPr>
                <a:defRPr/>
              </a:pPr>
              <a:t>‹#›</a:t>
            </a:fld>
            <a:endParaRPr lang="hu-HU" altLang="hu-HU"/>
          </a:p>
        </p:txBody>
      </p:sp>
    </p:spTree>
    <p:extLst>
      <p:ext uri="{BB962C8B-B14F-4D97-AF65-F5344CB8AC3E}">
        <p14:creationId xmlns:p14="http://schemas.microsoft.com/office/powerpoint/2010/main" val="287670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476586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38910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15384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789508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21945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76378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69295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4278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
            <a:ext cx="9144000" cy="685797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2560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57321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02266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56747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1157858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Click to edit Master title style</a:t>
            </a:r>
            <a:endParaRPr lang="en-US"/>
          </a:p>
        </p:txBody>
      </p:sp>
      <p:sp>
        <p:nvSpPr>
          <p:cNvPr id="3" name="Content Placeholder 2"/>
          <p:cNvSpPr>
            <a:spLocks noGrp="1"/>
          </p:cNvSpPr>
          <p:nvPr>
            <p:ph sz="half" idx="1"/>
          </p:nvPr>
        </p:nvSpPr>
        <p:spPr>
          <a:xfrm>
            <a:off x="457200" y="1600201"/>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Click to edit Master text styles</a:t>
            </a:r>
          </a:p>
          <a:p>
            <a:pPr lvl="1"/>
            <a:r>
              <a:rPr lang="hu-HU" dirty="0"/>
              <a:t>Second level</a:t>
            </a:r>
          </a:p>
          <a:p>
            <a:pPr lvl="2"/>
            <a:r>
              <a:rPr lang="hu-HU" dirty="0"/>
              <a:t>Third level</a:t>
            </a:r>
          </a:p>
          <a:p>
            <a:pPr lvl="3"/>
            <a:r>
              <a:rPr lang="hu-HU" dirty="0"/>
              <a:t>Fourth level</a:t>
            </a:r>
          </a:p>
          <a:p>
            <a:pPr lvl="4"/>
            <a:r>
              <a:rPr lang="hu-HU" dirty="0"/>
              <a:t>Fifth level</a:t>
            </a:r>
            <a:endParaRPr lang="en-US" dirty="0"/>
          </a:p>
        </p:txBody>
      </p:sp>
      <p:sp>
        <p:nvSpPr>
          <p:cNvPr id="9" name="Picture Placeholder 8"/>
          <p:cNvSpPr>
            <a:spLocks noGrp="1"/>
          </p:cNvSpPr>
          <p:nvPr>
            <p:ph type="pic" sz="quarter" idx="13"/>
          </p:nvPr>
        </p:nvSpPr>
        <p:spPr>
          <a:xfrm>
            <a:off x="5334000" y="1600200"/>
            <a:ext cx="3352800" cy="4114800"/>
          </a:xfrm>
        </p:spPr>
        <p:txBody>
          <a:bodyPr/>
          <a:lstStyle/>
          <a:p>
            <a:endParaRPr lang="en-US" dirty="0"/>
          </a:p>
        </p:txBody>
      </p:sp>
    </p:spTree>
    <p:extLst>
      <p:ext uri="{BB962C8B-B14F-4D97-AF65-F5344CB8AC3E}">
        <p14:creationId xmlns:p14="http://schemas.microsoft.com/office/powerpoint/2010/main" val="406071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609600"/>
          </a:xfrm>
        </p:spPr>
        <p:txBody>
          <a:bodyPr/>
          <a:lstStyle/>
          <a:p>
            <a:r>
              <a:rPr lang="hu-HU"/>
              <a:t>Click to edit Master title style</a:t>
            </a:r>
            <a:endParaRPr lang="en-US"/>
          </a:p>
        </p:txBody>
      </p:sp>
    </p:spTree>
    <p:extLst>
      <p:ext uri="{BB962C8B-B14F-4D97-AF65-F5344CB8AC3E}">
        <p14:creationId xmlns:p14="http://schemas.microsoft.com/office/powerpoint/2010/main" val="1282885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a:t>Click to edit Master title style</a:t>
            </a:r>
            <a:endParaRPr lang="en-US"/>
          </a:p>
        </p:txBody>
      </p:sp>
      <p:sp>
        <p:nvSpPr>
          <p:cNvPr id="3" name="Picture Placeholder 2"/>
          <p:cNvSpPr>
            <a:spLocks noGrp="1"/>
          </p:cNvSpPr>
          <p:nvPr>
            <p:ph type="pic" idx="1"/>
          </p:nvPr>
        </p:nvSpPr>
        <p:spPr>
          <a:xfrm>
            <a:off x="1792288"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142871-7357-434F-A8F3-CECC6D136ADE}" type="datetimeFigureOut">
              <a:rPr lang="en-US" smtClean="0">
                <a:solidFill>
                  <a:prstClr val="black">
                    <a:tint val="75000"/>
                  </a:prstClr>
                </a:solidFill>
              </a:rPr>
              <a:pPr/>
              <a:t>7/5/2018</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2C4939-F161-2245-8138-B1FA9F0D34C7}" type="slidenum">
              <a:rPr lang="en-US" smtClean="0">
                <a:solidFill>
                  <a:prstClr val="black">
                    <a:tint val="75000"/>
                  </a:prstClr>
                </a:solidFill>
              </a:rPr>
              <a:pPr/>
              <a:t>‹#›</a:t>
            </a:fld>
            <a:endParaRPr lang="en-US">
              <a:solidFill>
                <a:prstClr val="black">
                  <a:tint val="75000"/>
                </a:prstClr>
              </a:solidFill>
            </a:endParaRPr>
          </a:p>
        </p:txBody>
      </p:sp>
      <p:sp>
        <p:nvSpPr>
          <p:cNvPr id="8" name="Title 1"/>
          <p:cNvSpPr txBox="1">
            <a:spLocks/>
          </p:cNvSpPr>
          <p:nvPr userDrawn="1"/>
        </p:nvSpPr>
        <p:spPr>
          <a:xfrm>
            <a:off x="457200" y="381000"/>
            <a:ext cx="8229600" cy="609600"/>
          </a:xfrm>
          <a:prstGeom prst="rect">
            <a:avLst/>
          </a:prstGeom>
        </p:spPr>
        <p:txBody>
          <a:bodyPr vert="horz" lIns="91440" tIns="45720" rIns="91440" bIns="45720" rtlCol="0" anchor="t">
            <a:normAutofit/>
          </a:bodyPr>
          <a:lstStyle/>
          <a:p>
            <a:pPr>
              <a:spcBef>
                <a:spcPct val="0"/>
              </a:spcBef>
              <a:defRPr/>
            </a:pPr>
            <a:r>
              <a:rPr lang="hu-HU" sz="2400" b="1" cap="all">
                <a:solidFill>
                  <a:srgbClr val="FFFFFF"/>
                </a:solidFill>
                <a:latin typeface="Arial"/>
                <a:cs typeface="Arial"/>
              </a:rPr>
              <a:t>Click to edit Master title style</a:t>
            </a:r>
            <a:endParaRPr lang="en-US" sz="2400" b="1" cap="all">
              <a:solidFill>
                <a:srgbClr val="FFFFFF"/>
              </a:solidFill>
              <a:latin typeface="Arial"/>
              <a:cs typeface="Arial"/>
            </a:endParaRPr>
          </a:p>
        </p:txBody>
      </p:sp>
    </p:spTree>
    <p:extLst>
      <p:ext uri="{BB962C8B-B14F-4D97-AF65-F5344CB8AC3E}">
        <p14:creationId xmlns:p14="http://schemas.microsoft.com/office/powerpoint/2010/main" val="1892358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792174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147502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2004281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150500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230170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val="3546606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a:t>Mintacím szerkesztése</a:t>
            </a:r>
          </a:p>
        </p:txBody>
      </p:sp>
    </p:spTree>
    <p:extLst>
      <p:ext uri="{BB962C8B-B14F-4D97-AF65-F5344CB8AC3E}">
        <p14:creationId xmlns:p14="http://schemas.microsoft.com/office/powerpoint/2010/main" val="336055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val="1400864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266815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0DD05FFA-4383-4574-9830-A5FF25BE8406}" type="datetimeFigureOut">
              <a:rPr lang="hu-HU" smtClean="0"/>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289354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a:t>Mintacím szerkesztése</a:t>
            </a:r>
            <a:endParaRPr lang="hu-HU" dirty="0"/>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DD05FFA-4383-4574-9830-A5FF25BE8406}" type="datetimeFigureOut">
              <a:rPr lang="hu-HU" smtClean="0"/>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46146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t>2018. 07. 05.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a:t>Mintacím szerkesztése</a:t>
            </a:r>
          </a:p>
        </p:txBody>
      </p:sp>
    </p:spTree>
    <p:extLst>
      <p:ext uri="{BB962C8B-B14F-4D97-AF65-F5344CB8AC3E}">
        <p14:creationId xmlns:p14="http://schemas.microsoft.com/office/powerpoint/2010/main" val="214849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0DD05FFA-4383-4574-9830-A5FF25BE8406}" type="datetimeFigureOut">
              <a:rPr lang="hu-HU" smtClean="0"/>
              <a:t>2018. 07. 05.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496009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jp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jpeg"/><Relationship Id="rId2" Type="http://schemas.openxmlformats.org/officeDocument/2006/relationships/slideLayout" Target="../slideLayouts/slideLayout34.xml"/><Relationship Id="rId16"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3.jp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30353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40967" y="417703"/>
            <a:ext cx="5862065" cy="391159"/>
          </a:xfrm>
          <a:prstGeom prst="rect">
            <a:avLst/>
          </a:prstGeom>
        </p:spPr>
        <p:txBody>
          <a:bodyPr wrap="square" lIns="0" tIns="0" rIns="0" bIns="0">
            <a:spAutoFit/>
          </a:bodyPr>
          <a:lstStyle>
            <a:lvl1pPr>
              <a:defRPr sz="2400" b="1" i="1">
                <a:solidFill>
                  <a:schemeClr val="bg1"/>
                </a:solidFill>
                <a:latin typeface="Arial"/>
                <a:cs typeface="Arial"/>
              </a:defRPr>
            </a:lvl1pPr>
          </a:lstStyle>
          <a:p>
            <a:endParaRPr/>
          </a:p>
        </p:txBody>
      </p:sp>
      <p:sp>
        <p:nvSpPr>
          <p:cNvPr id="3" name="Holder 3"/>
          <p:cNvSpPr>
            <a:spLocks noGrp="1"/>
          </p:cNvSpPr>
          <p:nvPr>
            <p:ph type="body" idx="1"/>
          </p:nvPr>
        </p:nvSpPr>
        <p:spPr>
          <a:xfrm>
            <a:off x="535940" y="2558541"/>
            <a:ext cx="7997190" cy="339153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125217" y="6252269"/>
            <a:ext cx="4954270" cy="379095"/>
          </a:xfrm>
          <a:prstGeom prst="rect">
            <a:avLst/>
          </a:prstGeom>
        </p:spPr>
        <p:txBody>
          <a:bodyPr wrap="square" lIns="0" tIns="0" rIns="0" bIns="0">
            <a:spAutoFit/>
          </a:bodyPr>
          <a:lstStyle>
            <a:lvl1pPr>
              <a:defRPr sz="1200" b="1" i="0">
                <a:solidFill>
                  <a:srgbClr val="888888"/>
                </a:solidFill>
                <a:latin typeface="Arial"/>
                <a:cs typeface="Arial"/>
              </a:defRPr>
            </a:lvl1pPr>
          </a:lstStyle>
          <a:p>
            <a:pPr marL="1534795" marR="5080" indent="-1522730">
              <a:lnSpc>
                <a:spcPts val="1440"/>
              </a:lnSpc>
              <a:spcBef>
                <a:spcPts val="35"/>
              </a:spcBef>
            </a:pPr>
            <a:r>
              <a:rPr dirty="0"/>
              <a:t>A tanulói </a:t>
            </a:r>
            <a:r>
              <a:rPr spc="-5" dirty="0"/>
              <a:t>lemorzsolódással veszélyeztetett intézmények támogatása  EFOP-3.1.5-16-2016-00001</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t>2018. 07. 05.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t>‹#›</a:t>
            </a:fld>
            <a:endParaRPr lang="hu-HU"/>
          </a:p>
        </p:txBody>
      </p:sp>
    </p:spTree>
    <p:extLst>
      <p:ext uri="{BB962C8B-B14F-4D97-AF65-F5344CB8AC3E}">
        <p14:creationId xmlns:p14="http://schemas.microsoft.com/office/powerpoint/2010/main" val="5607436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675" y="44450"/>
            <a:ext cx="4411663" cy="863600"/>
          </a:xfrm>
          <a:prstGeom prst="rect">
            <a:avLst/>
          </a:prstGeom>
        </p:spPr>
        <p:txBody>
          <a:bodyPr vert="horz" lIns="91440" tIns="45720" rIns="91440" bIns="45720" rtlCol="0" anchor="ctr">
            <a:normAutofit/>
          </a:bodyPr>
          <a:lstStyle/>
          <a:p>
            <a:r>
              <a:rPr lang="hu-HU" dirty="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F7309B-5A75-4EA8-B7CD-7FCCFFC09606}" type="datetimeFigureOut">
              <a:rPr lang="hu-HU"/>
              <a:pPr>
                <a:defRPr/>
              </a:pPr>
              <a:t>2018. 07. 05.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6229AE-EBD1-4383-BF0D-C3F59696515D}" type="slidenum">
              <a:rPr lang="hu-HU" altLang="hu-HU"/>
              <a:pPr>
                <a:defRPr/>
              </a:pPr>
              <a:t>‹#›</a:t>
            </a:fld>
            <a:endParaRPr lang="hu-HU" altLang="hu-HU"/>
          </a:p>
        </p:txBody>
      </p:sp>
    </p:spTree>
    <p:extLst>
      <p:ext uri="{BB962C8B-B14F-4D97-AF65-F5344CB8AC3E}">
        <p14:creationId xmlns:p14="http://schemas.microsoft.com/office/powerpoint/2010/main" val="26495994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rtl="0" eaLnBrk="0" fontAlgn="base" hangingPunct="0">
        <a:spcBef>
          <a:spcPct val="0"/>
        </a:spcBef>
        <a:spcAft>
          <a:spcPct val="0"/>
        </a:spcAft>
        <a:defRPr sz="2400" b="1" kern="1200" cap="all">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675" y="44450"/>
            <a:ext cx="4411663" cy="863600"/>
          </a:xfrm>
          <a:prstGeom prst="rect">
            <a:avLst/>
          </a:prstGeom>
        </p:spPr>
        <p:txBody>
          <a:bodyPr vert="horz" lIns="91440" tIns="45720" rIns="91440" bIns="45720" rtlCol="0" anchor="ctr">
            <a:normAutofit/>
          </a:bodyPr>
          <a:lstStyle/>
          <a:p>
            <a:r>
              <a:rPr lang="hu-HU" dirty="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892C916-CD49-441E-B70B-CE1EDD0510F6}" type="datetimeFigureOut">
              <a:rPr lang="hu-HU"/>
              <a:pPr>
                <a:defRPr/>
              </a:pPr>
              <a:t>2018. 07. 05.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C573CCA-8B67-4F57-A12A-EB76080211B1}" type="slidenum">
              <a:rPr lang="hu-HU" altLang="hu-HU"/>
              <a:pPr>
                <a:defRPr/>
              </a:pPr>
              <a:t>‹#›</a:t>
            </a:fld>
            <a:endParaRPr lang="hu-HU" altLang="hu-HU"/>
          </a:p>
        </p:txBody>
      </p:sp>
    </p:spTree>
    <p:extLst>
      <p:ext uri="{BB962C8B-B14F-4D97-AF65-F5344CB8AC3E}">
        <p14:creationId xmlns:p14="http://schemas.microsoft.com/office/powerpoint/2010/main" val="16035289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rtl="0" eaLnBrk="0" fontAlgn="base" hangingPunct="0">
        <a:spcBef>
          <a:spcPct val="0"/>
        </a:spcBef>
        <a:spcAft>
          <a:spcPct val="0"/>
        </a:spcAft>
        <a:defRPr sz="2400" b="1" kern="1200" cap="all">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solidFill>
                  <a:prstClr val="black">
                    <a:tint val="75000"/>
                  </a:prstClr>
                </a:solidFill>
              </a:rPr>
              <a:pPr/>
              <a:t>2018. 07. 05.</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solidFill>
                  <a:prstClr val="black">
                    <a:tint val="75000"/>
                  </a:prstClr>
                </a:solidFill>
              </a:rPr>
              <a:pPr/>
              <a:t>‹#›</a:t>
            </a:fld>
            <a:endParaRPr lang="hu-HU">
              <a:solidFill>
                <a:prstClr val="black">
                  <a:tint val="75000"/>
                </a:prstClr>
              </a:solidFill>
            </a:endParaRPr>
          </a:p>
        </p:txBody>
      </p:sp>
      <p:pic>
        <p:nvPicPr>
          <p:cNvPr id="7" name="Picture 8" descr="prezentacio_2020_beliv_bg_ME.jpg"/>
          <p:cNvPicPr>
            <a:picLocks noChangeAspect="1"/>
          </p:cNvPicPr>
          <p:nvPr userDrawn="1"/>
        </p:nvPicPr>
        <p:blipFill>
          <a:blip r:embed="rId18"/>
          <a:stretch>
            <a:fillRect/>
          </a:stretch>
        </p:blipFill>
        <p:spPr>
          <a:xfrm>
            <a:off x="715" y="0"/>
            <a:ext cx="9142569" cy="6857998"/>
          </a:xfrm>
          <a:prstGeom prst="rect">
            <a:avLst/>
          </a:prstGeom>
        </p:spPr>
      </p:pic>
    </p:spTree>
    <p:extLst>
      <p:ext uri="{BB962C8B-B14F-4D97-AF65-F5344CB8AC3E}">
        <p14:creationId xmlns:p14="http://schemas.microsoft.com/office/powerpoint/2010/main" val="13152202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2018. 07. 05.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p14="http://schemas.microsoft.com/office/powerpoint/2010/main" val="41684807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
            <a:ext cx="9144000" cy="685797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7699" y="533400"/>
            <a:ext cx="6047105" cy="1304844"/>
          </a:xfrm>
          <a:prstGeom prst="rect">
            <a:avLst/>
          </a:prstGeom>
        </p:spPr>
        <p:txBody>
          <a:bodyPr vert="horz" wrap="square" lIns="0" tIns="12065" rIns="0" bIns="0" rtlCol="0">
            <a:spAutoFit/>
          </a:bodyPr>
          <a:lstStyle/>
          <a:p>
            <a:pPr marL="12700" marR="5080" indent="4445" algn="ctr">
              <a:lnSpc>
                <a:spcPct val="100000"/>
              </a:lnSpc>
              <a:spcBef>
                <a:spcPts val="95"/>
              </a:spcBef>
            </a:pPr>
            <a:r>
              <a:rPr lang="hu-HU" sz="2800" dirty="0"/>
              <a:t>„Egy csónakban evezünk”</a:t>
            </a:r>
            <a:br>
              <a:rPr lang="hu-HU" sz="2800" dirty="0"/>
            </a:br>
            <a:r>
              <a:rPr lang="hu-HU" sz="2800" dirty="0"/>
              <a:t>Mesterpedagógusok IV. </a:t>
            </a:r>
            <a:r>
              <a:rPr lang="hu-HU" sz="2800" dirty="0" err="1"/>
              <a:t>Sonkádi</a:t>
            </a:r>
            <a:r>
              <a:rPr lang="hu-HU" sz="2800" dirty="0"/>
              <a:t> Szabadegyeteme</a:t>
            </a:r>
            <a:endParaRPr sz="2800" dirty="0">
              <a:latin typeface="Arial"/>
              <a:cs typeface="Arial"/>
            </a:endParaRPr>
          </a:p>
        </p:txBody>
      </p:sp>
      <p:sp>
        <p:nvSpPr>
          <p:cNvPr id="4" name="object 4"/>
          <p:cNvSpPr txBox="1"/>
          <p:nvPr/>
        </p:nvSpPr>
        <p:spPr>
          <a:xfrm>
            <a:off x="86360" y="6195466"/>
            <a:ext cx="495681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FFFFFF"/>
                </a:solidFill>
                <a:latin typeface="Arial"/>
                <a:cs typeface="Arial"/>
              </a:rPr>
              <a:t>A tanulói </a:t>
            </a:r>
            <a:r>
              <a:rPr sz="1200" b="1" spc="-5" dirty="0">
                <a:solidFill>
                  <a:srgbClr val="FFFFFF"/>
                </a:solidFill>
                <a:latin typeface="Arial"/>
                <a:cs typeface="Arial"/>
              </a:rPr>
              <a:t>lemorzsolódással veszélyeztetett intézmények támogatása  EFOP-3.1.5-16-2016-00001</a:t>
            </a:r>
            <a:endParaRPr sz="1200">
              <a:latin typeface="Arial"/>
              <a:cs typeface="Arial"/>
            </a:endParaRPr>
          </a:p>
        </p:txBody>
      </p:sp>
      <p:sp>
        <p:nvSpPr>
          <p:cNvPr id="5" name="object 5"/>
          <p:cNvSpPr txBox="1"/>
          <p:nvPr/>
        </p:nvSpPr>
        <p:spPr>
          <a:xfrm>
            <a:off x="762406" y="4103623"/>
            <a:ext cx="2155825" cy="94170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Dános</a:t>
            </a:r>
            <a:r>
              <a:rPr sz="2400" b="1" spc="-10" dirty="0">
                <a:solidFill>
                  <a:srgbClr val="FFFFFF"/>
                </a:solidFill>
                <a:latin typeface="Arial"/>
                <a:cs typeface="Arial"/>
              </a:rPr>
              <a:t> </a:t>
            </a:r>
            <a:r>
              <a:rPr sz="2400" b="1" spc="-5" dirty="0">
                <a:solidFill>
                  <a:srgbClr val="FFFFFF"/>
                </a:solidFill>
                <a:latin typeface="Arial"/>
                <a:cs typeface="Arial"/>
              </a:rPr>
              <a:t>Zsolt</a:t>
            </a:r>
            <a:endParaRPr sz="2400">
              <a:latin typeface="Arial"/>
              <a:cs typeface="Arial"/>
            </a:endParaRPr>
          </a:p>
          <a:p>
            <a:pPr marL="12700" marR="5080">
              <a:lnSpc>
                <a:spcPct val="100000"/>
              </a:lnSpc>
              <a:spcBef>
                <a:spcPts val="10"/>
              </a:spcBef>
            </a:pPr>
            <a:r>
              <a:rPr sz="1800" b="1" spc="-10" dirty="0">
                <a:solidFill>
                  <a:srgbClr val="FFFFFF"/>
                </a:solidFill>
                <a:latin typeface="Arial"/>
                <a:cs typeface="Arial"/>
              </a:rPr>
              <a:t>SZAKMAI </a:t>
            </a:r>
            <a:r>
              <a:rPr sz="1800" b="1" dirty="0">
                <a:solidFill>
                  <a:srgbClr val="FFFFFF"/>
                </a:solidFill>
                <a:latin typeface="Arial"/>
                <a:cs typeface="Arial"/>
              </a:rPr>
              <a:t>VEZETŐ  </a:t>
            </a:r>
            <a:r>
              <a:rPr sz="1800" b="1" spc="-40" dirty="0">
                <a:solidFill>
                  <a:srgbClr val="FFFFFF"/>
                </a:solidFill>
                <a:latin typeface="Arial"/>
                <a:cs typeface="Arial"/>
              </a:rPr>
              <a:t>OKTATÁSI</a:t>
            </a:r>
            <a:r>
              <a:rPr sz="1800" b="1" spc="-35" dirty="0">
                <a:solidFill>
                  <a:srgbClr val="FFFFFF"/>
                </a:solidFill>
                <a:latin typeface="Arial"/>
                <a:cs typeface="Arial"/>
              </a:rPr>
              <a:t> </a:t>
            </a:r>
            <a:r>
              <a:rPr sz="1800" b="1" spc="-70" dirty="0">
                <a:solidFill>
                  <a:srgbClr val="FFFFFF"/>
                </a:solidFill>
                <a:latin typeface="Arial"/>
                <a:cs typeface="Arial"/>
              </a:rPr>
              <a:t>HIVATAL</a:t>
            </a:r>
            <a:endParaRPr sz="1800">
              <a:latin typeface="Arial"/>
              <a:cs typeface="Arial"/>
            </a:endParaRPr>
          </a:p>
        </p:txBody>
      </p:sp>
      <p:sp>
        <p:nvSpPr>
          <p:cNvPr id="8" name="Cím 1"/>
          <p:cNvSpPr txBox="1">
            <a:spLocks/>
          </p:cNvSpPr>
          <p:nvPr/>
        </p:nvSpPr>
        <p:spPr>
          <a:xfrm>
            <a:off x="503548" y="1588944"/>
            <a:ext cx="8136904" cy="4431983"/>
          </a:xfrm>
          <a:prstGeom prst="rect">
            <a:avLst/>
          </a:prstGeom>
        </p:spPr>
        <p:txBody>
          <a:bodyPr wrap="square" lIns="0" tIns="0" rIns="0" bIns="0">
            <a:spAutoFit/>
          </a:bodyPr>
          <a:lstStyle>
            <a:lvl1pPr>
              <a:defRPr sz="2400" b="1" i="1">
                <a:solidFill>
                  <a:schemeClr val="bg1"/>
                </a:solidFill>
                <a:latin typeface="Arial"/>
                <a:ea typeface="+mj-ea"/>
                <a:cs typeface="Arial"/>
              </a:defRPr>
            </a:lvl1pPr>
          </a:lstStyle>
          <a:p>
            <a:pPr algn="ctr"/>
            <a:r>
              <a:rPr lang="hu-HU" kern="0" dirty="0"/>
              <a:t/>
            </a:r>
            <a:br>
              <a:rPr lang="hu-HU" kern="0" dirty="0"/>
            </a:br>
            <a:r>
              <a:rPr lang="hu-HU" kern="0" dirty="0"/>
              <a:t/>
            </a:r>
            <a:br>
              <a:rPr lang="hu-HU" kern="0" dirty="0"/>
            </a:br>
            <a:r>
              <a:rPr lang="hu-HU" kern="0" dirty="0"/>
              <a:t/>
            </a:r>
            <a:br>
              <a:rPr lang="hu-HU" kern="0" dirty="0"/>
            </a:br>
            <a:r>
              <a:rPr lang="hu-HU" kern="0" dirty="0"/>
              <a:t>az EFOP-3.1.5-16 kódszámú </a:t>
            </a:r>
          </a:p>
          <a:p>
            <a:pPr algn="ctr"/>
            <a:r>
              <a:rPr lang="hu-HU" kern="0" dirty="0"/>
              <a:t>A tanulói lemorzsolódással veszélyeztetett intézmények támogatása című kiemelt projekt </a:t>
            </a:r>
            <a:br>
              <a:rPr lang="hu-HU" kern="0" dirty="0"/>
            </a:br>
            <a:r>
              <a:rPr lang="hu-HU" kern="0" dirty="0"/>
              <a:t/>
            </a:r>
            <a:br>
              <a:rPr lang="hu-HU" kern="0" dirty="0"/>
            </a:br>
            <a:r>
              <a:rPr lang="hu-HU" kern="0" dirty="0"/>
              <a:t/>
            </a:r>
            <a:br>
              <a:rPr lang="hu-HU" kern="0" dirty="0"/>
            </a:br>
            <a:endParaRPr lang="hu-HU" kern="0" dirty="0"/>
          </a:p>
          <a:p>
            <a:pPr algn="ctr"/>
            <a:r>
              <a:rPr lang="hu-HU" kern="0" dirty="0"/>
              <a:t>2018. július 4-7.</a:t>
            </a:r>
            <a:br>
              <a:rPr lang="hu-HU" kern="0" dirty="0"/>
            </a:br>
            <a:r>
              <a:rPr lang="hu-HU" kern="0" dirty="0"/>
              <a:t/>
            </a:r>
            <a:br>
              <a:rPr lang="hu-HU" kern="0" dirty="0"/>
            </a:br>
            <a:endParaRPr lang="hu-HU" kern="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916749" y="116632"/>
            <a:ext cx="5420155" cy="864096"/>
          </a:xfrm>
        </p:spPr>
        <p:txBody>
          <a:bodyPr/>
          <a:lstStyle/>
          <a:p>
            <a:pPr algn="ctr"/>
            <a:r>
              <a:rPr lang="hu-HU" i="1" dirty="0"/>
              <a:t>Értékorientált megközelítés</a:t>
            </a:r>
            <a:endParaRPr lang="hu-HU" dirty="0"/>
          </a:p>
        </p:txBody>
      </p:sp>
      <p:pic>
        <p:nvPicPr>
          <p:cNvPr id="5" name="Kép 4"/>
          <p:cNvPicPr>
            <a:picLocks noChangeAspect="1"/>
          </p:cNvPicPr>
          <p:nvPr/>
        </p:nvPicPr>
        <p:blipFill rotWithShape="1">
          <a:blip r:embed="rId3"/>
          <a:srcRect l="37633" t="10828" r="24734" b="34048"/>
          <a:stretch/>
        </p:blipFill>
        <p:spPr>
          <a:xfrm>
            <a:off x="1547664" y="1484784"/>
            <a:ext cx="5760640" cy="4744056"/>
          </a:xfrm>
          <a:prstGeom prst="rect">
            <a:avLst/>
          </a:prstGeom>
        </p:spPr>
      </p:pic>
      <p:sp>
        <p:nvSpPr>
          <p:cNvPr id="6" name="Élőláb helye 4"/>
          <p:cNvSpPr>
            <a:spLocks noGrp="1"/>
          </p:cNvSpPr>
          <p:nvPr>
            <p:ph type="ftr" sz="quarter" idx="11"/>
          </p:nvPr>
        </p:nvSpPr>
        <p:spPr>
          <a:xfrm>
            <a:off x="1259632" y="6387430"/>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34990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rotWithShape="1">
          <a:blip r:embed="rId3"/>
          <a:srcRect l="37906" t="14967" r="18162" b="14360"/>
          <a:stretch/>
        </p:blipFill>
        <p:spPr>
          <a:xfrm>
            <a:off x="467544" y="1268760"/>
            <a:ext cx="8280920" cy="5112568"/>
          </a:xfrm>
          <a:prstGeom prst="rect">
            <a:avLst/>
          </a:prstGeom>
        </p:spPr>
      </p:pic>
      <p:sp>
        <p:nvSpPr>
          <p:cNvPr id="3" name="Cím 3"/>
          <p:cNvSpPr>
            <a:spLocks noGrp="1"/>
          </p:cNvSpPr>
          <p:nvPr>
            <p:ph type="title"/>
          </p:nvPr>
        </p:nvSpPr>
        <p:spPr>
          <a:xfrm>
            <a:off x="1259632" y="128333"/>
            <a:ext cx="6768751" cy="864096"/>
          </a:xfrm>
        </p:spPr>
        <p:txBody>
          <a:bodyPr>
            <a:normAutofit/>
          </a:bodyPr>
          <a:lstStyle/>
          <a:p>
            <a:pPr algn="ctr"/>
            <a:r>
              <a:rPr lang="hu-HU" i="1" dirty="0"/>
              <a:t>Az </a:t>
            </a:r>
            <a:r>
              <a:rPr lang="hu-HU" i="1" dirty="0" err="1"/>
              <a:t>ilmt</a:t>
            </a:r>
            <a:r>
              <a:rPr lang="hu-HU" i="1" dirty="0"/>
              <a:t> </a:t>
            </a:r>
            <a:r>
              <a:rPr lang="hu-HU" i="1" dirty="0" err="1"/>
              <a:t>pr</a:t>
            </a:r>
            <a:r>
              <a:rPr lang="hu-HU" i="1" dirty="0"/>
              <a:t> komplex intézményfejlesztési koncepciója</a:t>
            </a:r>
            <a:endParaRPr lang="hu-HU" dirty="0"/>
          </a:p>
        </p:txBody>
      </p:sp>
      <p:sp>
        <p:nvSpPr>
          <p:cNvPr id="4" name="Élőláb helye 4"/>
          <p:cNvSpPr>
            <a:spLocks noGrp="1"/>
          </p:cNvSpPr>
          <p:nvPr>
            <p:ph type="ftr" sz="quarter" idx="11"/>
          </p:nvPr>
        </p:nvSpPr>
        <p:spPr>
          <a:xfrm>
            <a:off x="1259632" y="6387430"/>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59422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61758" y="188640"/>
            <a:ext cx="7724411" cy="864096"/>
          </a:xfrm>
        </p:spPr>
        <p:txBody>
          <a:bodyPr>
            <a:normAutofit/>
          </a:bodyPr>
          <a:lstStyle/>
          <a:p>
            <a:pPr algn="ctr"/>
            <a:r>
              <a:rPr lang="hu-HU" dirty="0"/>
              <a:t>ILMT komplex intézményfejlesztési tevékenységek</a:t>
            </a:r>
          </a:p>
        </p:txBody>
      </p:sp>
      <p:sp>
        <p:nvSpPr>
          <p:cNvPr id="2" name="Tartalom helye 1"/>
          <p:cNvSpPr>
            <a:spLocks noGrp="1"/>
          </p:cNvSpPr>
          <p:nvPr>
            <p:ph sz="half" idx="2"/>
          </p:nvPr>
        </p:nvSpPr>
        <p:spPr>
          <a:xfrm>
            <a:off x="971600" y="1694226"/>
            <a:ext cx="7414569" cy="4051714"/>
          </a:xfrm>
        </p:spPr>
        <p:txBody>
          <a:bodyPr>
            <a:normAutofit fontScale="47500" lnSpcReduction="20000"/>
          </a:bodyPr>
          <a:lstStyle/>
          <a:p>
            <a:r>
              <a:rPr lang="hu-HU" sz="3300" dirty="0"/>
              <a:t>Korai jelzőrendszeri </a:t>
            </a:r>
            <a:r>
              <a:rPr lang="hu-HU" sz="3300" b="1" dirty="0"/>
              <a:t>adatok gyűjtése </a:t>
            </a:r>
            <a:r>
              <a:rPr lang="hu-HU" sz="3300" dirty="0"/>
              <a:t>(folyamatos)</a:t>
            </a:r>
          </a:p>
          <a:p>
            <a:r>
              <a:rPr lang="hu-HU" sz="3300" b="1" dirty="0"/>
              <a:t>ILMT helyzetelemzés </a:t>
            </a:r>
            <a:r>
              <a:rPr lang="hu-HU" sz="3300" dirty="0"/>
              <a:t>elkészítése</a:t>
            </a:r>
          </a:p>
          <a:p>
            <a:r>
              <a:rPr lang="hu-HU" sz="3300" b="1" dirty="0"/>
              <a:t>ILMT fejlesztési terv</a:t>
            </a:r>
            <a:r>
              <a:rPr lang="hu-HU" sz="3300" dirty="0"/>
              <a:t> elkészítése</a:t>
            </a:r>
          </a:p>
          <a:p>
            <a:r>
              <a:rPr lang="hu-HU" sz="3300" b="1" dirty="0"/>
              <a:t>ILMT intézkedési terv </a:t>
            </a:r>
            <a:r>
              <a:rPr lang="hu-HU" sz="3300" dirty="0"/>
              <a:t>elkészítése (2017-2018-as tanév)</a:t>
            </a:r>
          </a:p>
          <a:p>
            <a:r>
              <a:rPr lang="hu-HU" sz="3300" dirty="0"/>
              <a:t>Az intézkedési terv </a:t>
            </a:r>
            <a:r>
              <a:rPr lang="hu-HU" sz="3300" b="1" dirty="0"/>
              <a:t>első szakaszának lebonyolítása </a:t>
            </a:r>
            <a:r>
              <a:rPr lang="hu-HU" sz="3300" dirty="0"/>
              <a:t>(2018-2019-es tanév)</a:t>
            </a:r>
          </a:p>
          <a:p>
            <a:r>
              <a:rPr lang="hu-HU" sz="3300" dirty="0"/>
              <a:t>Az első fejlesztési év </a:t>
            </a:r>
            <a:r>
              <a:rPr lang="hu-HU" sz="3300" b="1" dirty="0"/>
              <a:t>értékelése</a:t>
            </a:r>
            <a:r>
              <a:rPr lang="hu-HU" sz="3300" dirty="0"/>
              <a:t>, a szolgáltatások </a:t>
            </a:r>
            <a:r>
              <a:rPr lang="hu-HU" sz="3300" b="1" dirty="0"/>
              <a:t>felülvizsgálata, kiigazítása</a:t>
            </a:r>
          </a:p>
          <a:p>
            <a:r>
              <a:rPr lang="hu-HU" sz="3300" dirty="0"/>
              <a:t>Ellenőrzötten bevált </a:t>
            </a:r>
            <a:r>
              <a:rPr lang="hu-HU" sz="3300" b="1" dirty="0"/>
              <a:t>jó gyakorlatok gyűjtése</a:t>
            </a:r>
            <a:r>
              <a:rPr lang="hu-HU" sz="3300" dirty="0"/>
              <a:t>, modellálása</a:t>
            </a:r>
          </a:p>
          <a:p>
            <a:r>
              <a:rPr lang="hu-HU" sz="3300" dirty="0"/>
              <a:t>Az intézkedési terv </a:t>
            </a:r>
            <a:r>
              <a:rPr lang="hu-HU" sz="3300" b="1" dirty="0"/>
              <a:t>második</a:t>
            </a:r>
            <a:r>
              <a:rPr lang="hu-HU" sz="3300" dirty="0"/>
              <a:t>, esetleg módosított, </a:t>
            </a:r>
            <a:r>
              <a:rPr lang="hu-HU" sz="3300" b="1" dirty="0"/>
              <a:t>szakaszának megvalósítása </a:t>
            </a:r>
            <a:r>
              <a:rPr lang="hu-HU" sz="3300" dirty="0"/>
              <a:t>(2019-2020-as tanév)</a:t>
            </a:r>
          </a:p>
          <a:p>
            <a:r>
              <a:rPr lang="hu-HU" sz="3300" dirty="0"/>
              <a:t>A második fejlesztési év </a:t>
            </a:r>
            <a:r>
              <a:rPr lang="hu-HU" sz="3300" b="1" dirty="0"/>
              <a:t>értékelése</a:t>
            </a:r>
            <a:r>
              <a:rPr lang="hu-HU" sz="3300" dirty="0"/>
              <a:t>, a szolgáltatások felülvizsgálata, kiigazítása</a:t>
            </a:r>
          </a:p>
          <a:p>
            <a:r>
              <a:rPr lang="hu-HU" sz="3300" dirty="0"/>
              <a:t>Ellenőrzötten bevált jó gyakorlatok gyűjtése, modellálása  – </a:t>
            </a:r>
            <a:r>
              <a:rPr lang="hu-HU" sz="3300" b="1" dirty="0"/>
              <a:t>ajánlati csomag összeállítása</a:t>
            </a:r>
            <a:r>
              <a:rPr lang="hu-HU" sz="3300" dirty="0"/>
              <a:t>, a kutatásokkal ellenőrzött tapasztalatok alapján, a fenntartandó állami szolgáltatási rendszer számára</a:t>
            </a:r>
          </a:p>
          <a:p>
            <a:endParaRPr lang="hu-HU" sz="2900" dirty="0"/>
          </a:p>
          <a:p>
            <a:endParaRPr lang="hu-HU" dirty="0"/>
          </a:p>
        </p:txBody>
      </p:sp>
      <p:sp>
        <p:nvSpPr>
          <p:cNvPr id="5" name="Élőláb helye 4"/>
          <p:cNvSpPr>
            <a:spLocks noGrp="1"/>
          </p:cNvSpPr>
          <p:nvPr>
            <p:ph type="ftr" sz="quarter" idx="11"/>
          </p:nvPr>
        </p:nvSpPr>
        <p:spPr>
          <a:xfrm>
            <a:off x="1259632" y="6387430"/>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1465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elé nyíl 4"/>
          <p:cNvSpPr/>
          <p:nvPr/>
        </p:nvSpPr>
        <p:spPr>
          <a:xfrm>
            <a:off x="1489075" y="1557338"/>
            <a:ext cx="1412875" cy="49672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a:ea typeface="+mn-ea"/>
              <a:cs typeface="+mn-cs"/>
            </a:endParaRPr>
          </a:p>
        </p:txBody>
      </p:sp>
      <p:sp>
        <p:nvSpPr>
          <p:cNvPr id="18435" name="Tartalom helye 1"/>
          <p:cNvSpPr>
            <a:spLocks noGrp="1"/>
          </p:cNvSpPr>
          <p:nvPr>
            <p:ph idx="1"/>
          </p:nvPr>
        </p:nvSpPr>
        <p:spPr>
          <a:xfrm>
            <a:off x="2195513" y="1728788"/>
            <a:ext cx="6346825" cy="4691062"/>
          </a:xfrm>
        </p:spPr>
        <p:txBody>
          <a:bodyPr/>
          <a:lstStyle/>
          <a:p>
            <a:r>
              <a:rPr lang="hu-HU" altLang="hu-HU"/>
              <a:t>Helyzetelemzés</a:t>
            </a:r>
          </a:p>
          <a:p>
            <a:r>
              <a:rPr lang="hu-HU" altLang="hu-HU"/>
              <a:t>Eredmények összegzése</a:t>
            </a:r>
          </a:p>
          <a:p>
            <a:r>
              <a:rPr lang="hu-HU" altLang="hu-HU"/>
              <a:t>Fejlesztési terv</a:t>
            </a:r>
          </a:p>
          <a:p>
            <a:r>
              <a:rPr lang="hu-HU" altLang="hu-HU"/>
              <a:t>Intézkedési terv</a:t>
            </a:r>
          </a:p>
          <a:p>
            <a:r>
              <a:rPr lang="hu-HU" altLang="hu-HU"/>
              <a:t>Megvalósítás</a:t>
            </a:r>
          </a:p>
          <a:p>
            <a:r>
              <a:rPr lang="hu-HU" altLang="hu-HU"/>
              <a:t>Korrekció</a:t>
            </a:r>
          </a:p>
          <a:p>
            <a:r>
              <a:rPr lang="hu-HU" altLang="hu-HU"/>
              <a:t>Modellálás</a:t>
            </a:r>
          </a:p>
        </p:txBody>
      </p:sp>
      <p:sp>
        <p:nvSpPr>
          <p:cNvPr id="4" name="Cím 3"/>
          <p:cNvSpPr>
            <a:spLocks noGrp="1"/>
          </p:cNvSpPr>
          <p:nvPr>
            <p:ph type="title"/>
          </p:nvPr>
        </p:nvSpPr>
        <p:spPr>
          <a:xfrm>
            <a:off x="447675" y="44450"/>
            <a:ext cx="7940675" cy="863600"/>
          </a:xfrm>
        </p:spPr>
        <p:txBody>
          <a:bodyPr/>
          <a:lstStyle/>
          <a:p>
            <a:pPr algn="ctr">
              <a:defRPr/>
            </a:pPr>
            <a:r>
              <a:rPr lang="hu-HU" dirty="0"/>
              <a:t>Az intézményre szabott fejlesztés folyamata</a:t>
            </a:r>
          </a:p>
        </p:txBody>
      </p:sp>
      <p:sp>
        <p:nvSpPr>
          <p:cNvPr id="6" name="Téglalap 5"/>
          <p:cNvSpPr/>
          <p:nvPr/>
        </p:nvSpPr>
        <p:spPr>
          <a:xfrm>
            <a:off x="647700" y="6346825"/>
            <a:ext cx="8424863" cy="461963"/>
          </a:xfrm>
          <a:prstGeom prst="rect">
            <a:avLst/>
          </a:prstGeom>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A tanulói lemorzsolódással veszélyeztetett intézmények támogatása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EFOP-3.1.5-16-2016-00001</a:t>
            </a:r>
          </a:p>
        </p:txBody>
      </p:sp>
    </p:spTree>
    <p:extLst>
      <p:ext uri="{BB962C8B-B14F-4D97-AF65-F5344CB8AC3E}">
        <p14:creationId xmlns:p14="http://schemas.microsoft.com/office/powerpoint/2010/main" val="272529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675" y="44450"/>
            <a:ext cx="8239125" cy="863600"/>
          </a:xfrm>
        </p:spPr>
        <p:txBody>
          <a:bodyPr/>
          <a:lstStyle/>
          <a:p>
            <a:pPr algn="ctr" eaLnBrk="1" fontAlgn="auto" hangingPunct="1">
              <a:spcAft>
                <a:spcPts val="0"/>
              </a:spcAft>
              <a:defRPr/>
            </a:pPr>
            <a:r>
              <a:rPr lang="hu-HU" sz="2800" dirty="0"/>
              <a:t>Differenciált </a:t>
            </a:r>
            <a:r>
              <a:rPr lang="hu-HU" sz="2800" dirty="0" err="1"/>
              <a:t>ilmt</a:t>
            </a:r>
            <a:r>
              <a:rPr lang="hu-HU" sz="2800" dirty="0"/>
              <a:t> CSOMAGOK TARTALMA</a:t>
            </a:r>
          </a:p>
        </p:txBody>
      </p:sp>
      <p:sp>
        <p:nvSpPr>
          <p:cNvPr id="14339" name="Dia számának hely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51BC04-5C01-46F4-A82A-51F122811419}" type="slidenum">
              <a:rPr kumimoji="0" lang="hu-HU" altLang="hu-HU"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1749" name="Élőláb helye 4"/>
          <p:cNvSpPr>
            <a:spLocks noGrp="1"/>
          </p:cNvSpPr>
          <p:nvPr>
            <p:ph type="ftr" sz="quarter" idx="11"/>
          </p:nvPr>
        </p:nvSpPr>
        <p:spPr bwMode="auto">
          <a:xfrm>
            <a:off x="1258888" y="6388100"/>
            <a:ext cx="6985000" cy="365125"/>
          </a:xfrm>
          <a:ln>
            <a:miter lim="800000"/>
            <a:headEnd/>
            <a:tailEnd/>
          </a:ln>
        </p:spPr>
        <p:txBody>
          <a:bodyPr wrap="square" numCol="1"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A tanulói lemorzsolódással veszélyeztetett intézmények támogatása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EFOP-3.1.5-16-2016-00001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898989"/>
              </a:solidFill>
              <a:effectLst/>
              <a:uLnTx/>
              <a:uFillTx/>
              <a:latin typeface="Arial"/>
              <a:ea typeface="+mn-ea"/>
              <a:cs typeface="+mn-cs"/>
            </a:endParaRPr>
          </a:p>
        </p:txBody>
      </p:sp>
      <p:sp>
        <p:nvSpPr>
          <p:cNvPr id="7" name="Lekerekített téglalap 6"/>
          <p:cNvSpPr/>
          <p:nvPr/>
        </p:nvSpPr>
        <p:spPr>
          <a:xfrm>
            <a:off x="312738" y="1484313"/>
            <a:ext cx="1584325" cy="143986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a:ea typeface="+mn-ea"/>
                <a:cs typeface="+mn-cs"/>
              </a:rPr>
              <a:t>BELÉPŐ</a:t>
            </a:r>
          </a:p>
          <a:p>
            <a:pPr marL="0" marR="0" lvl="0" indent="0" algn="ctr" defTabSz="457200" rtl="0" eaLnBrk="1" fontAlgn="base" latinLnBrk="0" hangingPunct="1">
              <a:lnSpc>
                <a:spcPct val="100000"/>
              </a:lnSpc>
              <a:spcBef>
                <a:spcPct val="0"/>
              </a:spcBef>
              <a:spcAft>
                <a:spcPct val="0"/>
              </a:spcAft>
              <a:buClrTx/>
              <a:buSzTx/>
              <a:buFontTx/>
              <a:buNone/>
              <a:tabLst/>
              <a:defRPr/>
            </a:pPr>
            <a:r>
              <a:rPr lang="hu-HU" dirty="0">
                <a:solidFill>
                  <a:prstClr val="black"/>
                </a:solidFill>
                <a:latin typeface="Arial"/>
              </a:rPr>
              <a:t>(106 FEH) </a:t>
            </a:r>
            <a:endParaRPr kumimoji="0" lang="hu-H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Lekerekített téglalap 7"/>
          <p:cNvSpPr/>
          <p:nvPr/>
        </p:nvSpPr>
        <p:spPr>
          <a:xfrm>
            <a:off x="312738" y="3068638"/>
            <a:ext cx="1584325" cy="151288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a:ea typeface="+mn-ea"/>
                <a:cs typeface="+mn-cs"/>
              </a:rPr>
              <a:t>BELÉPŐ+</a:t>
            </a:r>
          </a:p>
          <a:p>
            <a:pPr marL="0" marR="0" lvl="0" indent="0" algn="ctr" defTabSz="457200" rtl="0" eaLnBrk="1" fontAlgn="base" latinLnBrk="0" hangingPunct="1">
              <a:lnSpc>
                <a:spcPct val="100000"/>
              </a:lnSpc>
              <a:spcBef>
                <a:spcPct val="0"/>
              </a:spcBef>
              <a:spcAft>
                <a:spcPct val="0"/>
              </a:spcAft>
              <a:buClrTx/>
              <a:buSzTx/>
              <a:buFontTx/>
              <a:buNone/>
              <a:tabLst/>
              <a:defRPr/>
            </a:pPr>
            <a:r>
              <a:rPr lang="hu-HU" dirty="0">
                <a:solidFill>
                  <a:prstClr val="black"/>
                </a:solidFill>
                <a:latin typeface="Arial"/>
              </a:rPr>
              <a:t>(72 FEH) </a:t>
            </a:r>
            <a:endParaRPr kumimoji="0" lang="hu-H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Lekerekített téglalap 8"/>
          <p:cNvSpPr/>
          <p:nvPr/>
        </p:nvSpPr>
        <p:spPr>
          <a:xfrm>
            <a:off x="347663" y="4724400"/>
            <a:ext cx="1584325" cy="14414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a:ea typeface="+mn-ea"/>
                <a:cs typeface="+mn-cs"/>
              </a:rPr>
              <a:t>HALADÓ</a:t>
            </a:r>
          </a:p>
          <a:p>
            <a:pPr marL="0" marR="0" lvl="0" indent="0" algn="ctr" defTabSz="457200" rtl="0" eaLnBrk="1" fontAlgn="base" latinLnBrk="0" hangingPunct="1">
              <a:lnSpc>
                <a:spcPct val="100000"/>
              </a:lnSpc>
              <a:spcBef>
                <a:spcPct val="0"/>
              </a:spcBef>
              <a:spcAft>
                <a:spcPct val="0"/>
              </a:spcAft>
              <a:buClrTx/>
              <a:buSzTx/>
              <a:buFontTx/>
              <a:buNone/>
              <a:tabLst/>
              <a:defRPr/>
            </a:pPr>
            <a:r>
              <a:rPr lang="hu-HU" dirty="0">
                <a:solidFill>
                  <a:prstClr val="black"/>
                </a:solidFill>
                <a:latin typeface="Arial"/>
              </a:rPr>
              <a:t>(58 FEH)</a:t>
            </a:r>
            <a:endParaRPr kumimoji="0" lang="hu-H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ekerekített téglalap 10"/>
          <p:cNvSpPr/>
          <p:nvPr/>
        </p:nvSpPr>
        <p:spPr>
          <a:xfrm>
            <a:off x="1752600" y="1484313"/>
            <a:ext cx="7067550" cy="143986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helyzetelemzés</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komplex intézkedési terv</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az intézmény </a:t>
            </a:r>
            <a:r>
              <a:rPr kumimoji="0" lang="hu-HU" sz="1600" b="1" i="0" u="none" strike="noStrike" kern="1200" cap="none" spc="0" normalizeH="0" baseline="0" noProof="0" dirty="0">
                <a:ln>
                  <a:noFill/>
                </a:ln>
                <a:solidFill>
                  <a:prstClr val="white"/>
                </a:solidFill>
                <a:effectLst/>
                <a:uLnTx/>
                <a:uFillTx/>
                <a:latin typeface="Arial"/>
                <a:ea typeface="+mn-ea"/>
                <a:cs typeface="+mn-cs"/>
              </a:rPr>
              <a:t>oktatásszervezési területeinek és gyakorlatának </a:t>
            </a:r>
            <a:r>
              <a:rPr kumimoji="0" lang="hu-HU" sz="1600" b="0" i="0" u="none" strike="noStrike" kern="1200" cap="none" spc="0" normalizeH="0" baseline="0" noProof="0" dirty="0">
                <a:ln>
                  <a:noFill/>
                </a:ln>
                <a:solidFill>
                  <a:prstClr val="white"/>
                </a:solidFill>
                <a:effectLst/>
                <a:uLnTx/>
                <a:uFillTx/>
                <a:latin typeface="Arial"/>
                <a:ea typeface="+mn-ea"/>
                <a:cs typeface="+mn-cs"/>
              </a:rPr>
              <a:t>fejlesztése,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1" i="0" u="none" strike="noStrike" kern="1200" cap="none" spc="0" normalizeH="0" baseline="0" noProof="0" dirty="0">
                <a:ln>
                  <a:noFill/>
                </a:ln>
                <a:solidFill>
                  <a:prstClr val="white"/>
                </a:solidFill>
                <a:effectLst/>
                <a:uLnTx/>
                <a:uFillTx/>
                <a:latin typeface="Arial"/>
                <a:ea typeface="+mn-ea"/>
                <a:cs typeface="+mn-cs"/>
              </a:rPr>
              <a:t> partneri kapcsolatok </a:t>
            </a:r>
            <a:r>
              <a:rPr kumimoji="0" lang="hu-HU" sz="1600" b="0" i="0" u="none" strike="noStrike" kern="1200" cap="none" spc="0" normalizeH="0" baseline="0" noProof="0" dirty="0">
                <a:ln>
                  <a:noFill/>
                </a:ln>
                <a:solidFill>
                  <a:prstClr val="white"/>
                </a:solidFill>
                <a:effectLst/>
                <a:uLnTx/>
                <a:uFillTx/>
                <a:latin typeface="Arial"/>
                <a:ea typeface="+mn-ea"/>
                <a:cs typeface="+mn-cs"/>
              </a:rPr>
              <a:t>kiterjesztése és működtetése </a:t>
            </a:r>
          </a:p>
        </p:txBody>
      </p:sp>
      <p:sp>
        <p:nvSpPr>
          <p:cNvPr id="12" name="Lekerekített téglalap 11"/>
          <p:cNvSpPr/>
          <p:nvPr/>
        </p:nvSpPr>
        <p:spPr>
          <a:xfrm>
            <a:off x="1752600" y="3068638"/>
            <a:ext cx="7067550" cy="151288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helyzetelemzés</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komplex intézkedési terv</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1" i="0" u="none" strike="noStrike" kern="1200" cap="none" spc="0" normalizeH="0" baseline="0" noProof="0" dirty="0">
                <a:ln>
                  <a:noFill/>
                </a:ln>
                <a:solidFill>
                  <a:prstClr val="white"/>
                </a:solidFill>
                <a:effectLst/>
                <a:uLnTx/>
                <a:uFillTx/>
                <a:latin typeface="Arial"/>
                <a:ea typeface="+mn-ea"/>
                <a:cs typeface="+mn-cs"/>
              </a:rPr>
              <a:t> jogszerű</a:t>
            </a:r>
            <a:r>
              <a:rPr kumimoji="0" lang="hu-HU" sz="1600" b="0" i="0" u="none" strike="noStrike" kern="1200" cap="none" spc="0" normalizeH="0" baseline="0" noProof="0" dirty="0">
                <a:ln>
                  <a:noFill/>
                </a:ln>
                <a:solidFill>
                  <a:prstClr val="white"/>
                </a:solidFill>
                <a:effectLst/>
                <a:uLnTx/>
                <a:uFillTx/>
                <a:latin typeface="Arial"/>
                <a:ea typeface="+mn-ea"/>
                <a:cs typeface="+mn-cs"/>
              </a:rPr>
              <a:t> köznevelési helyzet</a:t>
            </a:r>
          </a:p>
          <a:p>
            <a:pPr marL="457200" marR="0" lvl="1"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együttműködő </a:t>
            </a:r>
            <a:r>
              <a:rPr kumimoji="0" lang="hu-HU" sz="1600" b="1" i="0" u="none" strike="noStrike" kern="1200" cap="none" spc="0" normalizeH="0" baseline="0" noProof="0" dirty="0">
                <a:ln>
                  <a:noFill/>
                </a:ln>
                <a:solidFill>
                  <a:prstClr val="white"/>
                </a:solidFill>
                <a:effectLst/>
                <a:uLnTx/>
                <a:uFillTx/>
                <a:latin typeface="Arial"/>
                <a:ea typeface="+mn-ea"/>
                <a:cs typeface="+mn-cs"/>
              </a:rPr>
              <a:t>partnerkapcsolati</a:t>
            </a:r>
            <a:r>
              <a:rPr kumimoji="0" lang="hu-HU" sz="1600" b="0" i="0" u="none" strike="noStrike" kern="1200" cap="none" spc="0" normalizeH="0" baseline="0" noProof="0" dirty="0">
                <a:ln>
                  <a:noFill/>
                </a:ln>
                <a:solidFill>
                  <a:prstClr val="white"/>
                </a:solidFill>
                <a:effectLst/>
                <a:uLnTx/>
                <a:uFillTx/>
                <a:latin typeface="Arial"/>
                <a:ea typeface="+mn-ea"/>
                <a:cs typeface="+mn-cs"/>
              </a:rPr>
              <a:t> háló működtetése</a:t>
            </a:r>
          </a:p>
          <a:p>
            <a:pPr marL="457200" marR="0" lvl="1"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tagozati szintű </a:t>
            </a:r>
            <a:r>
              <a:rPr kumimoji="0" lang="hu-HU" sz="1600" b="1" i="0" u="none" strike="noStrike" kern="1200" cap="none" spc="0" normalizeH="0" baseline="0" noProof="0" dirty="0">
                <a:ln>
                  <a:noFill/>
                </a:ln>
                <a:solidFill>
                  <a:prstClr val="white"/>
                </a:solidFill>
                <a:effectLst/>
                <a:uLnTx/>
                <a:uFillTx/>
                <a:latin typeface="Arial"/>
                <a:ea typeface="+mn-ea"/>
                <a:cs typeface="+mn-cs"/>
              </a:rPr>
              <a:t>módszertanok</a:t>
            </a:r>
            <a:r>
              <a:rPr kumimoji="0" lang="hu-HU" sz="1600" b="0" i="0" u="none" strike="noStrike" kern="1200" cap="none" spc="0" normalizeH="0" baseline="0" noProof="0" dirty="0">
                <a:ln>
                  <a:noFill/>
                </a:ln>
                <a:solidFill>
                  <a:prstClr val="white"/>
                </a:solidFill>
                <a:effectLst/>
                <a:uLnTx/>
                <a:uFillTx/>
                <a:latin typeface="Arial"/>
                <a:ea typeface="+mn-ea"/>
                <a:cs typeface="+mn-cs"/>
              </a:rPr>
              <a:t> bevezetése</a:t>
            </a:r>
          </a:p>
        </p:txBody>
      </p:sp>
      <p:sp>
        <p:nvSpPr>
          <p:cNvPr id="13" name="Lekerekített téglalap 12"/>
          <p:cNvSpPr/>
          <p:nvPr/>
        </p:nvSpPr>
        <p:spPr>
          <a:xfrm>
            <a:off x="1752600" y="4724400"/>
            <a:ext cx="7067550" cy="144145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helyzetelemzés</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komplex intézkedési terv</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1" i="0" u="none" strike="noStrike" kern="1200" cap="none" spc="0" normalizeH="0" baseline="0" noProof="0" dirty="0">
                <a:ln>
                  <a:noFill/>
                </a:ln>
                <a:solidFill>
                  <a:prstClr val="white"/>
                </a:solidFill>
                <a:effectLst/>
                <a:uLnTx/>
                <a:uFillTx/>
                <a:latin typeface="Arial"/>
                <a:ea typeface="+mn-ea"/>
                <a:cs typeface="+mn-cs"/>
              </a:rPr>
              <a:t> </a:t>
            </a:r>
            <a:r>
              <a:rPr kumimoji="0" lang="hu-HU" sz="1600" b="0" i="0" u="none" strike="noStrike" kern="1200" cap="none" spc="0" normalizeH="0" baseline="0" noProof="0" dirty="0">
                <a:ln>
                  <a:noFill/>
                </a:ln>
                <a:solidFill>
                  <a:prstClr val="white"/>
                </a:solidFill>
                <a:effectLst/>
                <a:uLnTx/>
                <a:uFillTx/>
                <a:latin typeface="Arial"/>
                <a:ea typeface="+mn-ea"/>
                <a:cs typeface="+mn-cs"/>
              </a:rPr>
              <a:t>legalább </a:t>
            </a:r>
            <a:r>
              <a:rPr kumimoji="0" lang="hu-HU" sz="1600" b="1" i="0" u="none" strike="noStrike" kern="1200" cap="none" spc="0" normalizeH="0" baseline="0" noProof="0" dirty="0">
                <a:ln>
                  <a:noFill/>
                </a:ln>
                <a:solidFill>
                  <a:prstClr val="white"/>
                </a:solidFill>
                <a:effectLst/>
                <a:uLnTx/>
                <a:uFillTx/>
                <a:latin typeface="Arial"/>
                <a:ea typeface="+mn-ea"/>
                <a:cs typeface="+mn-cs"/>
              </a:rPr>
              <a:t>3</a:t>
            </a: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amelyek közül az egyik a </a:t>
            </a:r>
            <a:r>
              <a:rPr kumimoji="0" lang="hu-HU" sz="1600" b="1" i="0" u="none" strike="noStrike" kern="1200" cap="none" spc="0" normalizeH="0" baseline="0" noProof="0" dirty="0">
                <a:ln>
                  <a:noFill/>
                </a:ln>
                <a:solidFill>
                  <a:prstClr val="white"/>
                </a:solidFill>
                <a:effectLst/>
                <a:uLnTx/>
                <a:uFillTx/>
                <a:latin typeface="Arial"/>
                <a:ea typeface="+mn-ea"/>
                <a:cs typeface="+mn-cs"/>
              </a:rPr>
              <a:t>partneri kapcsolatok</a:t>
            </a: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fejlesztését célozza</a:t>
            </a:r>
          </a:p>
        </p:txBody>
      </p:sp>
    </p:spTree>
    <p:extLst>
      <p:ext uri="{BB962C8B-B14F-4D97-AF65-F5344CB8AC3E}">
        <p14:creationId xmlns:p14="http://schemas.microsoft.com/office/powerpoint/2010/main" val="65408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675" y="44450"/>
            <a:ext cx="8239125" cy="863600"/>
          </a:xfrm>
        </p:spPr>
        <p:txBody>
          <a:bodyPr/>
          <a:lstStyle/>
          <a:p>
            <a:pPr algn="ctr" eaLnBrk="1" fontAlgn="auto" hangingPunct="1">
              <a:spcAft>
                <a:spcPts val="0"/>
              </a:spcAft>
              <a:defRPr/>
            </a:pPr>
            <a:r>
              <a:rPr lang="hu-HU" sz="2800" dirty="0"/>
              <a:t>A CSOMAGOK TARTALMA</a:t>
            </a:r>
          </a:p>
        </p:txBody>
      </p:sp>
      <p:sp>
        <p:nvSpPr>
          <p:cNvPr id="15363" name="Dia számának hely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86C8E-FBED-4132-B1D7-3D219EE86FFB}" type="slidenum">
              <a:rPr kumimoji="0" lang="hu-HU" altLang="hu-HU"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1749" name="Élőláb helye 4"/>
          <p:cNvSpPr>
            <a:spLocks noGrp="1"/>
          </p:cNvSpPr>
          <p:nvPr>
            <p:ph type="ftr" sz="quarter" idx="11"/>
          </p:nvPr>
        </p:nvSpPr>
        <p:spPr bwMode="auto">
          <a:xfrm>
            <a:off x="1258888" y="6388100"/>
            <a:ext cx="6985000" cy="365125"/>
          </a:xfrm>
          <a:ln>
            <a:miter lim="800000"/>
            <a:headEnd/>
            <a:tailEnd/>
          </a:ln>
        </p:spPr>
        <p:txBody>
          <a:bodyPr wrap="square" numCol="1"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A tanulói lemorzsolódással veszélyeztetett intézmények támogatása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EFOP-3.1.5-16-2016-00001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898989"/>
              </a:solidFill>
              <a:effectLst/>
              <a:uLnTx/>
              <a:uFillTx/>
              <a:latin typeface="Arial"/>
              <a:ea typeface="+mn-ea"/>
              <a:cs typeface="+mn-cs"/>
            </a:endParaRPr>
          </a:p>
        </p:txBody>
      </p:sp>
      <p:sp>
        <p:nvSpPr>
          <p:cNvPr id="7" name="Lekerekített téglalap 6"/>
          <p:cNvSpPr/>
          <p:nvPr/>
        </p:nvSpPr>
        <p:spPr>
          <a:xfrm>
            <a:off x="312738" y="1484313"/>
            <a:ext cx="1584325" cy="16573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a:ea typeface="+mn-ea"/>
                <a:cs typeface="+mn-cs"/>
              </a:rPr>
              <a:t>ÁTFOGÓ</a:t>
            </a:r>
          </a:p>
          <a:p>
            <a:pPr marL="0" marR="0" lvl="0" indent="0" algn="ctr" defTabSz="457200" rtl="0" eaLnBrk="1" fontAlgn="base" latinLnBrk="0" hangingPunct="1">
              <a:lnSpc>
                <a:spcPct val="100000"/>
              </a:lnSpc>
              <a:spcBef>
                <a:spcPct val="0"/>
              </a:spcBef>
              <a:spcAft>
                <a:spcPct val="0"/>
              </a:spcAft>
              <a:buClrTx/>
              <a:buSzTx/>
              <a:buFontTx/>
              <a:buNone/>
              <a:tabLst/>
              <a:defRPr/>
            </a:pPr>
            <a:r>
              <a:rPr lang="hu-HU" dirty="0">
                <a:solidFill>
                  <a:prstClr val="black"/>
                </a:solidFill>
                <a:latin typeface="Arial"/>
              </a:rPr>
              <a:t>(36 FEH) </a:t>
            </a:r>
            <a:endParaRPr kumimoji="0" lang="hu-H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Lekerekített téglalap 7"/>
          <p:cNvSpPr/>
          <p:nvPr/>
        </p:nvSpPr>
        <p:spPr>
          <a:xfrm>
            <a:off x="312738" y="3500438"/>
            <a:ext cx="1584325" cy="172878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dirty="0">
                <a:ln>
                  <a:noFill/>
                </a:ln>
                <a:solidFill>
                  <a:prstClr val="black"/>
                </a:solidFill>
                <a:effectLst/>
                <a:uLnTx/>
                <a:uFillTx/>
                <a:latin typeface="Arial"/>
                <a:ea typeface="+mn-ea"/>
                <a:cs typeface="+mn-cs"/>
              </a:rPr>
              <a:t>EGYEDI</a:t>
            </a:r>
          </a:p>
          <a:p>
            <a:pPr marL="0" marR="0" lvl="0" indent="0" algn="ctr" defTabSz="457200" rtl="0" eaLnBrk="1" fontAlgn="base" latinLnBrk="0" hangingPunct="1">
              <a:lnSpc>
                <a:spcPct val="100000"/>
              </a:lnSpc>
              <a:spcBef>
                <a:spcPct val="0"/>
              </a:spcBef>
              <a:spcAft>
                <a:spcPct val="0"/>
              </a:spcAft>
              <a:buClrTx/>
              <a:buSzTx/>
              <a:buFontTx/>
              <a:buNone/>
              <a:tabLst/>
              <a:defRPr/>
            </a:pPr>
            <a:r>
              <a:rPr lang="hu-HU" dirty="0">
                <a:solidFill>
                  <a:prstClr val="black"/>
                </a:solidFill>
                <a:latin typeface="Arial"/>
              </a:rPr>
              <a:t>(27 FEH) </a:t>
            </a:r>
            <a:endParaRPr kumimoji="0" lang="hu-H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ekerekített téglalap 10"/>
          <p:cNvSpPr/>
          <p:nvPr/>
        </p:nvSpPr>
        <p:spPr>
          <a:xfrm>
            <a:off x="1752600" y="1484313"/>
            <a:ext cx="7067550" cy="165735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helyzetelemzés</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komplex intézkedési terv</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a:t>
            </a:r>
            <a:r>
              <a:rPr kumimoji="0" lang="hu-HU" sz="1600" b="1" i="0" u="none" strike="noStrike" kern="1200" cap="none" spc="0" normalizeH="0" baseline="0" noProof="0" dirty="0">
                <a:ln>
                  <a:noFill/>
                </a:ln>
                <a:solidFill>
                  <a:prstClr val="white"/>
                </a:solidFill>
                <a:effectLst/>
                <a:uLnTx/>
                <a:uFillTx/>
                <a:latin typeface="Arial"/>
                <a:ea typeface="+mn-ea"/>
                <a:cs typeface="+mn-cs"/>
              </a:rPr>
              <a:t>minden releváns </a:t>
            </a:r>
            <a:r>
              <a:rPr kumimoji="0" lang="hu-HU" sz="1600" b="0" i="0" u="none" strike="noStrike" kern="1200" cap="none" spc="0" normalizeH="0" baseline="0" noProof="0" dirty="0">
                <a:ln>
                  <a:noFill/>
                </a:ln>
                <a:solidFill>
                  <a:prstClr val="white"/>
                </a:solidFill>
                <a:effectLst/>
                <a:uLnTx/>
                <a:uFillTx/>
                <a:latin typeface="Arial"/>
                <a:ea typeface="+mn-ea"/>
                <a:cs typeface="+mn-cs"/>
              </a:rPr>
              <a:t>fejlesztési területe</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1" i="0" u="none" strike="noStrike" kern="1200" cap="none" spc="0" normalizeH="0" baseline="0" noProof="0" dirty="0">
                <a:ln>
                  <a:noFill/>
                </a:ln>
                <a:solidFill>
                  <a:prstClr val="white"/>
                </a:solidFill>
                <a:effectLst/>
                <a:uLnTx/>
                <a:uFillTx/>
                <a:latin typeface="Arial"/>
                <a:ea typeface="+mn-ea"/>
                <a:cs typeface="+mn-cs"/>
              </a:rPr>
              <a:t> személyre szabott </a:t>
            </a:r>
            <a:r>
              <a:rPr kumimoji="0" lang="hu-HU" sz="1600" b="0" i="0" u="none" strike="noStrike" kern="1200" cap="none" spc="0" normalizeH="0" baseline="0" noProof="0" dirty="0">
                <a:ln>
                  <a:noFill/>
                </a:ln>
                <a:solidFill>
                  <a:prstClr val="white"/>
                </a:solidFill>
                <a:effectLst/>
                <a:uLnTx/>
                <a:uFillTx/>
                <a:latin typeface="Arial"/>
                <a:ea typeface="+mn-ea"/>
                <a:cs typeface="+mn-cs"/>
              </a:rPr>
              <a:t>intézkedések bevezetése meghatározott létszámú, lemorzsolódással veszélyeztetett tanuló esetében</a:t>
            </a:r>
          </a:p>
        </p:txBody>
      </p:sp>
      <p:sp>
        <p:nvSpPr>
          <p:cNvPr id="12" name="Lekerekített téglalap 11"/>
          <p:cNvSpPr/>
          <p:nvPr/>
        </p:nvSpPr>
        <p:spPr>
          <a:xfrm>
            <a:off x="1752600" y="3500438"/>
            <a:ext cx="7067550" cy="172878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helyzetelemzés</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komplex intézkedési terv</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területet: </a:t>
            </a:r>
          </a:p>
          <a:p>
            <a:pPr marL="457200" marR="0" lvl="1"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1" i="0" u="none" strike="noStrike" kern="1200" cap="none" spc="0" normalizeH="0" baseline="0" noProof="0" dirty="0">
                <a:ln>
                  <a:noFill/>
                </a:ln>
                <a:solidFill>
                  <a:prstClr val="white"/>
                </a:solidFill>
                <a:effectLst/>
                <a:uLnTx/>
                <a:uFillTx/>
                <a:latin typeface="Arial"/>
                <a:ea typeface="+mn-ea"/>
                <a:cs typeface="+mn-cs"/>
              </a:rPr>
              <a:t> jogszerű</a:t>
            </a:r>
            <a:r>
              <a:rPr kumimoji="0" lang="hu-HU" sz="1600" b="0" i="0" u="none" strike="noStrike" kern="1200" cap="none" spc="0" normalizeH="0" baseline="0" noProof="0" dirty="0">
                <a:ln>
                  <a:noFill/>
                </a:ln>
                <a:solidFill>
                  <a:prstClr val="white"/>
                </a:solidFill>
                <a:effectLst/>
                <a:uLnTx/>
                <a:uFillTx/>
                <a:latin typeface="Arial"/>
                <a:ea typeface="+mn-ea"/>
                <a:cs typeface="+mn-cs"/>
              </a:rPr>
              <a:t> köznevelési helyzet</a:t>
            </a:r>
          </a:p>
          <a:p>
            <a:pPr marL="457200" marR="0" lvl="1"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együttműködő </a:t>
            </a:r>
            <a:r>
              <a:rPr kumimoji="0" lang="hu-HU" sz="1600" b="1" i="0" u="none" strike="noStrike" kern="1200" cap="none" spc="0" normalizeH="0" baseline="0" noProof="0" dirty="0">
                <a:ln>
                  <a:noFill/>
                </a:ln>
                <a:solidFill>
                  <a:prstClr val="white"/>
                </a:solidFill>
                <a:effectLst/>
                <a:uLnTx/>
                <a:uFillTx/>
                <a:latin typeface="Arial"/>
                <a:ea typeface="+mn-ea"/>
                <a:cs typeface="+mn-cs"/>
              </a:rPr>
              <a:t>partnerkapcsolati</a:t>
            </a:r>
            <a:r>
              <a:rPr kumimoji="0" lang="hu-HU" sz="1600" b="0" i="0" u="none" strike="noStrike" kern="1200" cap="none" spc="0" normalizeH="0" baseline="0" noProof="0" dirty="0">
                <a:ln>
                  <a:noFill/>
                </a:ln>
                <a:solidFill>
                  <a:prstClr val="white"/>
                </a:solidFill>
                <a:effectLst/>
                <a:uLnTx/>
                <a:uFillTx/>
                <a:latin typeface="Arial"/>
                <a:ea typeface="+mn-ea"/>
                <a:cs typeface="+mn-cs"/>
              </a:rPr>
              <a:t> háló működtetése</a:t>
            </a:r>
          </a:p>
          <a:p>
            <a:pPr marL="457200" marR="0" lvl="1"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hu-HU" sz="1600" b="0" i="0" u="none" strike="noStrike" kern="1200" cap="none" spc="0" normalizeH="0" baseline="0" noProof="0" dirty="0">
                <a:ln>
                  <a:noFill/>
                </a:ln>
                <a:solidFill>
                  <a:prstClr val="white"/>
                </a:solidFill>
                <a:effectLst/>
                <a:uLnTx/>
                <a:uFillTx/>
                <a:latin typeface="Arial"/>
                <a:ea typeface="+mn-ea"/>
                <a:cs typeface="+mn-cs"/>
              </a:rPr>
              <a:t> </a:t>
            </a:r>
            <a:r>
              <a:rPr kumimoji="0" lang="hu-HU" sz="1600" b="0" i="0" u="none" strike="noStrike" kern="1200" cap="none" spc="0" normalizeH="0" baseline="0" noProof="0" dirty="0" err="1">
                <a:ln>
                  <a:noFill/>
                </a:ln>
                <a:solidFill>
                  <a:prstClr val="white"/>
                </a:solidFill>
                <a:effectLst/>
                <a:uLnTx/>
                <a:uFillTx/>
                <a:latin typeface="Arial"/>
                <a:ea typeface="+mn-ea"/>
                <a:cs typeface="+mn-cs"/>
              </a:rPr>
              <a:t>FEH-re</a:t>
            </a:r>
            <a:r>
              <a:rPr kumimoji="0" lang="hu-HU" sz="1600" b="0" i="0" u="none" strike="noStrike" kern="1200" cap="none" spc="0" normalizeH="0" baseline="0" noProof="0" dirty="0">
                <a:ln>
                  <a:noFill/>
                </a:ln>
                <a:solidFill>
                  <a:prstClr val="white"/>
                </a:solidFill>
                <a:effectLst/>
                <a:uLnTx/>
                <a:uFillTx/>
                <a:latin typeface="Arial"/>
                <a:ea typeface="+mn-ea"/>
                <a:cs typeface="+mn-cs"/>
              </a:rPr>
              <a:t> vonatkozó </a:t>
            </a:r>
            <a:r>
              <a:rPr kumimoji="0" lang="hu-HU" sz="1600" b="1" i="0" u="none" strike="noStrike" kern="1200" cap="none" spc="0" normalizeH="0" baseline="0" noProof="0" dirty="0">
                <a:ln>
                  <a:noFill/>
                </a:ln>
                <a:solidFill>
                  <a:prstClr val="white"/>
                </a:solidFill>
                <a:effectLst/>
                <a:uLnTx/>
                <a:uFillTx/>
                <a:latin typeface="Arial"/>
                <a:ea typeface="+mn-ea"/>
                <a:cs typeface="+mn-cs"/>
              </a:rPr>
              <a:t>egyedi</a:t>
            </a:r>
            <a:r>
              <a:rPr kumimoji="0" lang="hu-HU" sz="1600" b="0" i="0" u="none" strike="noStrike" kern="1200" cap="none" spc="0" normalizeH="0" baseline="0" noProof="0" dirty="0">
                <a:ln>
                  <a:noFill/>
                </a:ln>
                <a:solidFill>
                  <a:prstClr val="white"/>
                </a:solidFill>
                <a:effectLst/>
                <a:uLnTx/>
                <a:uFillTx/>
                <a:latin typeface="Arial"/>
                <a:ea typeface="+mn-ea"/>
                <a:cs typeface="+mn-cs"/>
              </a:rPr>
              <a:t> fejlesztési </a:t>
            </a:r>
            <a:r>
              <a:rPr kumimoji="0" lang="hu-HU" sz="1600" b="1" i="0" u="none" strike="noStrike" kern="1200" cap="none" spc="0" normalizeH="0" baseline="0" noProof="0" dirty="0">
                <a:ln>
                  <a:noFill/>
                </a:ln>
                <a:solidFill>
                  <a:prstClr val="white"/>
                </a:solidFill>
                <a:effectLst/>
                <a:uLnTx/>
                <a:uFillTx/>
                <a:latin typeface="Arial"/>
                <a:ea typeface="+mn-ea"/>
                <a:cs typeface="+mn-cs"/>
              </a:rPr>
              <a:t>célok</a:t>
            </a:r>
            <a:r>
              <a:rPr kumimoji="0" lang="hu-HU" sz="1600" b="0" i="0" u="none" strike="noStrike" kern="1200" cap="none" spc="0" normalizeH="0" baseline="0" noProof="0" dirty="0">
                <a:ln>
                  <a:noFill/>
                </a:ln>
                <a:solidFill>
                  <a:prstClr val="white"/>
                </a:solidFill>
                <a:effectLst/>
                <a:uLnTx/>
                <a:uFillTx/>
                <a:latin typeface="Arial"/>
                <a:ea typeface="+mn-ea"/>
                <a:cs typeface="+mn-cs"/>
              </a:rPr>
              <a:t> meghatározása 	</a:t>
            </a:r>
          </a:p>
        </p:txBody>
      </p:sp>
    </p:spTree>
    <p:extLst>
      <p:ext uri="{BB962C8B-B14F-4D97-AF65-F5344CB8AC3E}">
        <p14:creationId xmlns:p14="http://schemas.microsoft.com/office/powerpoint/2010/main" val="47352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EC15-9FAD-4160-9A8A-773EF7839B17}"/>
              </a:ext>
            </a:extLst>
          </p:cNvPr>
          <p:cNvSpPr>
            <a:spLocks noGrp="1"/>
          </p:cNvSpPr>
          <p:nvPr>
            <p:ph type="title"/>
          </p:nvPr>
        </p:nvSpPr>
        <p:spPr>
          <a:xfrm>
            <a:off x="447989" y="44624"/>
            <a:ext cx="8444491" cy="936104"/>
          </a:xfrm>
        </p:spPr>
        <p:txBody>
          <a:bodyPr/>
          <a:lstStyle/>
          <a:p>
            <a:pPr algn="ctr"/>
            <a:r>
              <a:rPr lang="hu-HU" dirty="0"/>
              <a:t>Az </a:t>
            </a:r>
            <a:r>
              <a:rPr lang="hu-HU" dirty="0" err="1"/>
              <a:t>ilmt</a:t>
            </a:r>
            <a:r>
              <a:rPr lang="hu-HU" dirty="0"/>
              <a:t> MENEDZSMENT szerepe és feladatai</a:t>
            </a:r>
            <a:endParaRPr lang="en-GB" dirty="0"/>
          </a:p>
        </p:txBody>
      </p:sp>
      <p:sp>
        <p:nvSpPr>
          <p:cNvPr id="3" name="Content Placeholder 2">
            <a:extLst>
              <a:ext uri="{FF2B5EF4-FFF2-40B4-BE49-F238E27FC236}">
                <a16:creationId xmlns:a16="http://schemas.microsoft.com/office/drawing/2014/main" id="{F866146E-A484-463D-A1C5-48770B9149DC}"/>
              </a:ext>
            </a:extLst>
          </p:cNvPr>
          <p:cNvSpPr>
            <a:spLocks noGrp="1"/>
          </p:cNvSpPr>
          <p:nvPr>
            <p:ph idx="1"/>
          </p:nvPr>
        </p:nvSpPr>
        <p:spPr/>
        <p:txBody>
          <a:bodyPr>
            <a:normAutofit/>
          </a:bodyPr>
          <a:lstStyle/>
          <a:p>
            <a:pPr marL="514350" indent="-514350">
              <a:buFont typeface="+mj-lt"/>
              <a:buAutoNum type="arabicPeriod"/>
            </a:pPr>
            <a:endParaRPr lang="en-GB" sz="4400" dirty="0"/>
          </a:p>
        </p:txBody>
      </p:sp>
      <p:graphicFrame>
        <p:nvGraphicFramePr>
          <p:cNvPr id="4" name="Diagram 3"/>
          <p:cNvGraphicFramePr/>
          <p:nvPr>
            <p:extLst/>
          </p:nvPr>
        </p:nvGraphicFramePr>
        <p:xfrm>
          <a:off x="-54260" y="1124744"/>
          <a:ext cx="925252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Élőláb helye 4"/>
          <p:cNvSpPr>
            <a:spLocks noGrp="1"/>
          </p:cNvSpPr>
          <p:nvPr/>
        </p:nvSpPr>
        <p:spPr>
          <a:xfrm>
            <a:off x="1331640" y="6491659"/>
            <a:ext cx="6984776"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p:txBody>
      </p:sp>
    </p:spTree>
    <p:extLst>
      <p:ext uri="{BB962C8B-B14F-4D97-AF65-F5344CB8AC3E}">
        <p14:creationId xmlns:p14="http://schemas.microsoft.com/office/powerpoint/2010/main" val="361322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344" y="309753"/>
            <a:ext cx="7213600" cy="391160"/>
          </a:xfrm>
          <a:prstGeom prst="rect">
            <a:avLst/>
          </a:prstGeom>
        </p:spPr>
        <p:txBody>
          <a:bodyPr vert="horz" wrap="square" lIns="0" tIns="12700" rIns="0" bIns="0" rtlCol="0">
            <a:spAutoFit/>
          </a:bodyPr>
          <a:lstStyle/>
          <a:p>
            <a:pPr marL="12700">
              <a:lnSpc>
                <a:spcPct val="100000"/>
              </a:lnSpc>
              <a:spcBef>
                <a:spcPts val="100"/>
              </a:spcBef>
            </a:pPr>
            <a:r>
              <a:rPr spc="-5" dirty="0"/>
              <a:t>INTÉZMÉNYFEJLESZTÉSI</a:t>
            </a:r>
            <a:r>
              <a:rPr spc="-15" dirty="0"/>
              <a:t> </a:t>
            </a:r>
            <a:r>
              <a:rPr spc="-5" dirty="0"/>
              <a:t>PROJEKTSZAKASZOK</a:t>
            </a:r>
          </a:p>
        </p:txBody>
      </p:sp>
      <p:sp>
        <p:nvSpPr>
          <p:cNvPr id="3" name="object 3"/>
          <p:cNvSpPr/>
          <p:nvPr/>
        </p:nvSpPr>
        <p:spPr>
          <a:xfrm>
            <a:off x="0" y="1325880"/>
            <a:ext cx="2080260" cy="8275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351813"/>
            <a:ext cx="1924812" cy="58366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 y="1345691"/>
            <a:ext cx="2026920" cy="74676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94894" y="1397254"/>
            <a:ext cx="1663700" cy="393700"/>
          </a:xfrm>
          <a:prstGeom prst="rect">
            <a:avLst/>
          </a:prstGeom>
        </p:spPr>
        <p:txBody>
          <a:bodyPr vert="horz" wrap="square" lIns="0" tIns="40640" rIns="0" bIns="0" rtlCol="0">
            <a:spAutoFit/>
          </a:bodyPr>
          <a:lstStyle/>
          <a:p>
            <a:pPr marL="12700" marR="5080">
              <a:lnSpc>
                <a:spcPts val="1340"/>
              </a:lnSpc>
              <a:spcBef>
                <a:spcPts val="320"/>
              </a:spcBef>
            </a:pPr>
            <a:r>
              <a:rPr sz="1300" b="1" spc="-10" dirty="0">
                <a:solidFill>
                  <a:srgbClr val="FFFFFF"/>
                </a:solidFill>
                <a:latin typeface="Arial"/>
                <a:cs typeface="Arial"/>
              </a:rPr>
              <a:t>2017/2018-as </a:t>
            </a:r>
            <a:r>
              <a:rPr sz="1300" b="1" spc="-5" dirty="0">
                <a:solidFill>
                  <a:srgbClr val="FFFFFF"/>
                </a:solidFill>
                <a:latin typeface="Arial"/>
                <a:cs typeface="Arial"/>
              </a:rPr>
              <a:t>tanév =  felkészülési</a:t>
            </a:r>
            <a:r>
              <a:rPr sz="1300" b="1" spc="5" dirty="0">
                <a:solidFill>
                  <a:srgbClr val="FFFFFF"/>
                </a:solidFill>
                <a:latin typeface="Arial"/>
                <a:cs typeface="Arial"/>
              </a:rPr>
              <a:t> </a:t>
            </a:r>
            <a:r>
              <a:rPr sz="1300" b="1" spc="-10" dirty="0">
                <a:solidFill>
                  <a:srgbClr val="FFFFFF"/>
                </a:solidFill>
                <a:latin typeface="Arial"/>
                <a:cs typeface="Arial"/>
              </a:rPr>
              <a:t>év</a:t>
            </a:r>
            <a:endParaRPr sz="1300">
              <a:latin typeface="Arial"/>
              <a:cs typeface="Arial"/>
            </a:endParaRPr>
          </a:p>
        </p:txBody>
      </p:sp>
      <p:sp>
        <p:nvSpPr>
          <p:cNvPr id="7" name="object 7"/>
          <p:cNvSpPr/>
          <p:nvPr/>
        </p:nvSpPr>
        <p:spPr>
          <a:xfrm>
            <a:off x="429768" y="1842516"/>
            <a:ext cx="2028825" cy="4493260"/>
          </a:xfrm>
          <a:custGeom>
            <a:avLst/>
            <a:gdLst/>
            <a:ahLst/>
            <a:cxnLst/>
            <a:rect l="l" t="t" r="r" b="b"/>
            <a:pathLst>
              <a:path w="2028825" h="4493260">
                <a:moveTo>
                  <a:pt x="1825625" y="0"/>
                </a:moveTo>
                <a:lnTo>
                  <a:pt x="202844" y="0"/>
                </a:lnTo>
                <a:lnTo>
                  <a:pt x="156334" y="5356"/>
                </a:lnTo>
                <a:lnTo>
                  <a:pt x="113639" y="20614"/>
                </a:lnTo>
                <a:lnTo>
                  <a:pt x="75976" y="44557"/>
                </a:lnTo>
                <a:lnTo>
                  <a:pt x="44563" y="75965"/>
                </a:lnTo>
                <a:lnTo>
                  <a:pt x="20617" y="113624"/>
                </a:lnTo>
                <a:lnTo>
                  <a:pt x="5357" y="156314"/>
                </a:lnTo>
                <a:lnTo>
                  <a:pt x="0" y="202819"/>
                </a:lnTo>
                <a:lnTo>
                  <a:pt x="0" y="4289907"/>
                </a:lnTo>
                <a:lnTo>
                  <a:pt x="5357" y="4336417"/>
                </a:lnTo>
                <a:lnTo>
                  <a:pt x="20617" y="4379112"/>
                </a:lnTo>
                <a:lnTo>
                  <a:pt x="44563" y="4416775"/>
                </a:lnTo>
                <a:lnTo>
                  <a:pt x="75976" y="4448188"/>
                </a:lnTo>
                <a:lnTo>
                  <a:pt x="113639" y="4472134"/>
                </a:lnTo>
                <a:lnTo>
                  <a:pt x="156334" y="4487394"/>
                </a:lnTo>
                <a:lnTo>
                  <a:pt x="202844" y="4492752"/>
                </a:lnTo>
                <a:lnTo>
                  <a:pt x="1825625" y="4492752"/>
                </a:lnTo>
                <a:lnTo>
                  <a:pt x="1872129" y="4487394"/>
                </a:lnTo>
                <a:lnTo>
                  <a:pt x="1914819" y="4472134"/>
                </a:lnTo>
                <a:lnTo>
                  <a:pt x="1952478" y="4448188"/>
                </a:lnTo>
                <a:lnTo>
                  <a:pt x="1983886" y="4416775"/>
                </a:lnTo>
                <a:lnTo>
                  <a:pt x="2007829" y="4379112"/>
                </a:lnTo>
                <a:lnTo>
                  <a:pt x="2023087" y="4336417"/>
                </a:lnTo>
                <a:lnTo>
                  <a:pt x="2028444" y="4289907"/>
                </a:lnTo>
                <a:lnTo>
                  <a:pt x="2028444" y="202819"/>
                </a:lnTo>
                <a:lnTo>
                  <a:pt x="2023087" y="156314"/>
                </a:lnTo>
                <a:lnTo>
                  <a:pt x="2007829" y="113624"/>
                </a:lnTo>
                <a:lnTo>
                  <a:pt x="1983886" y="75965"/>
                </a:lnTo>
                <a:lnTo>
                  <a:pt x="1952478" y="44557"/>
                </a:lnTo>
                <a:lnTo>
                  <a:pt x="1914819" y="20614"/>
                </a:lnTo>
                <a:lnTo>
                  <a:pt x="1872129" y="5356"/>
                </a:lnTo>
                <a:lnTo>
                  <a:pt x="1825625"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429768" y="1842516"/>
            <a:ext cx="2028825" cy="4493260"/>
          </a:xfrm>
          <a:custGeom>
            <a:avLst/>
            <a:gdLst/>
            <a:ahLst/>
            <a:cxnLst/>
            <a:rect l="l" t="t" r="r" b="b"/>
            <a:pathLst>
              <a:path w="2028825" h="4493260">
                <a:moveTo>
                  <a:pt x="0" y="202819"/>
                </a:moveTo>
                <a:lnTo>
                  <a:pt x="5357" y="156314"/>
                </a:lnTo>
                <a:lnTo>
                  <a:pt x="20617" y="113624"/>
                </a:lnTo>
                <a:lnTo>
                  <a:pt x="44563" y="75965"/>
                </a:lnTo>
                <a:lnTo>
                  <a:pt x="75976" y="44557"/>
                </a:lnTo>
                <a:lnTo>
                  <a:pt x="113639" y="20614"/>
                </a:lnTo>
                <a:lnTo>
                  <a:pt x="156334" y="5356"/>
                </a:lnTo>
                <a:lnTo>
                  <a:pt x="202844" y="0"/>
                </a:lnTo>
                <a:lnTo>
                  <a:pt x="1825625" y="0"/>
                </a:lnTo>
                <a:lnTo>
                  <a:pt x="1872129" y="5356"/>
                </a:lnTo>
                <a:lnTo>
                  <a:pt x="1914819" y="20614"/>
                </a:lnTo>
                <a:lnTo>
                  <a:pt x="1952478" y="44557"/>
                </a:lnTo>
                <a:lnTo>
                  <a:pt x="1983886" y="75965"/>
                </a:lnTo>
                <a:lnTo>
                  <a:pt x="2007829" y="113624"/>
                </a:lnTo>
                <a:lnTo>
                  <a:pt x="2023087" y="156314"/>
                </a:lnTo>
                <a:lnTo>
                  <a:pt x="2028444" y="202819"/>
                </a:lnTo>
                <a:lnTo>
                  <a:pt x="2028444" y="4289907"/>
                </a:lnTo>
                <a:lnTo>
                  <a:pt x="2023087" y="4336417"/>
                </a:lnTo>
                <a:lnTo>
                  <a:pt x="2007829" y="4379112"/>
                </a:lnTo>
                <a:lnTo>
                  <a:pt x="1983886" y="4416775"/>
                </a:lnTo>
                <a:lnTo>
                  <a:pt x="1952478" y="4448188"/>
                </a:lnTo>
                <a:lnTo>
                  <a:pt x="1914819" y="4472134"/>
                </a:lnTo>
                <a:lnTo>
                  <a:pt x="1872129" y="4487394"/>
                </a:lnTo>
                <a:lnTo>
                  <a:pt x="1825625" y="4492752"/>
                </a:lnTo>
                <a:lnTo>
                  <a:pt x="202844" y="4492752"/>
                </a:lnTo>
                <a:lnTo>
                  <a:pt x="156334" y="4487394"/>
                </a:lnTo>
                <a:lnTo>
                  <a:pt x="113639" y="4472134"/>
                </a:lnTo>
                <a:lnTo>
                  <a:pt x="75976" y="4448188"/>
                </a:lnTo>
                <a:lnTo>
                  <a:pt x="44563" y="4416775"/>
                </a:lnTo>
                <a:lnTo>
                  <a:pt x="20617" y="4379112"/>
                </a:lnTo>
                <a:lnTo>
                  <a:pt x="5357" y="4336417"/>
                </a:lnTo>
                <a:lnTo>
                  <a:pt x="0" y="4289907"/>
                </a:lnTo>
                <a:lnTo>
                  <a:pt x="0" y="202819"/>
                </a:lnTo>
                <a:close/>
              </a:path>
            </a:pathLst>
          </a:custGeom>
          <a:ln w="9144">
            <a:solidFill>
              <a:srgbClr val="4F81BC"/>
            </a:solidFill>
          </a:ln>
        </p:spPr>
        <p:txBody>
          <a:bodyPr wrap="square" lIns="0" tIns="0" rIns="0" bIns="0" rtlCol="0"/>
          <a:lstStyle/>
          <a:p>
            <a:endParaRPr/>
          </a:p>
        </p:txBody>
      </p:sp>
      <p:sp>
        <p:nvSpPr>
          <p:cNvPr id="9" name="object 9"/>
          <p:cNvSpPr txBox="1"/>
          <p:nvPr/>
        </p:nvSpPr>
        <p:spPr>
          <a:xfrm>
            <a:off x="569468" y="1953894"/>
            <a:ext cx="1725295" cy="4109843"/>
          </a:xfrm>
          <a:prstGeom prst="rect">
            <a:avLst/>
          </a:prstGeom>
        </p:spPr>
        <p:txBody>
          <a:bodyPr vert="horz" wrap="square" lIns="0" tIns="40640" rIns="0" bIns="0" rtlCol="0">
            <a:spAutoFit/>
          </a:bodyPr>
          <a:lstStyle/>
          <a:p>
            <a:pPr marL="127000" marR="572135" indent="-114300">
              <a:lnSpc>
                <a:spcPts val="1340"/>
              </a:lnSpc>
              <a:spcBef>
                <a:spcPts val="320"/>
              </a:spcBef>
              <a:buChar char="•"/>
              <a:tabLst>
                <a:tab pos="127000" algn="l"/>
              </a:tabLst>
            </a:pPr>
            <a:r>
              <a:rPr lang="hu-HU" sz="1300" spc="-10" dirty="0">
                <a:latin typeface="Arial"/>
                <a:cs typeface="Arial"/>
              </a:rPr>
              <a:t>Elkészültek</a:t>
            </a:r>
            <a:r>
              <a:rPr sz="1300" spc="-10" dirty="0">
                <a:latin typeface="Arial"/>
                <a:cs typeface="Arial"/>
              </a:rPr>
              <a:t> </a:t>
            </a:r>
            <a:r>
              <a:rPr sz="1300" spc="-5" dirty="0">
                <a:latin typeface="Arial"/>
                <a:cs typeface="Arial"/>
              </a:rPr>
              <a:t>a  fejlesztést  megalapozó</a:t>
            </a:r>
            <a:endParaRPr sz="1300" dirty="0">
              <a:latin typeface="Arial"/>
              <a:cs typeface="Arial"/>
            </a:endParaRPr>
          </a:p>
          <a:p>
            <a:pPr marL="127000">
              <a:lnSpc>
                <a:spcPts val="1250"/>
              </a:lnSpc>
            </a:pPr>
            <a:r>
              <a:rPr sz="1300" spc="-10" dirty="0">
                <a:latin typeface="Arial"/>
                <a:cs typeface="Arial"/>
              </a:rPr>
              <a:t>dokumentumok:</a:t>
            </a:r>
            <a:endParaRPr sz="1300" dirty="0">
              <a:latin typeface="Arial"/>
              <a:cs typeface="Arial"/>
            </a:endParaRPr>
          </a:p>
          <a:p>
            <a:pPr marL="127000">
              <a:lnSpc>
                <a:spcPts val="1345"/>
              </a:lnSpc>
            </a:pPr>
            <a:r>
              <a:rPr sz="1300" spc="-5" dirty="0">
                <a:latin typeface="Arial"/>
                <a:cs typeface="Arial"/>
              </a:rPr>
              <a:t>helyzetelemzés</a:t>
            </a:r>
            <a:r>
              <a:rPr sz="1300" spc="25" dirty="0">
                <a:latin typeface="Arial"/>
                <a:cs typeface="Arial"/>
              </a:rPr>
              <a:t> </a:t>
            </a:r>
            <a:r>
              <a:rPr sz="1300" spc="-5" dirty="0">
                <a:latin typeface="Arial"/>
                <a:cs typeface="Arial"/>
              </a:rPr>
              <a:t>+</a:t>
            </a:r>
            <a:endParaRPr sz="1300" dirty="0">
              <a:latin typeface="Arial"/>
              <a:cs typeface="Arial"/>
            </a:endParaRPr>
          </a:p>
          <a:p>
            <a:pPr marL="127000" marR="120014">
              <a:lnSpc>
                <a:spcPts val="1340"/>
              </a:lnSpc>
              <a:spcBef>
                <a:spcPts val="125"/>
              </a:spcBef>
            </a:pPr>
            <a:r>
              <a:rPr sz="1300" spc="-5" dirty="0">
                <a:latin typeface="Arial"/>
                <a:cs typeface="Arial"/>
              </a:rPr>
              <a:t>intézmé</a:t>
            </a:r>
            <a:r>
              <a:rPr sz="1300" spc="-10" dirty="0">
                <a:latin typeface="Arial"/>
                <a:cs typeface="Arial"/>
              </a:rPr>
              <a:t>n</a:t>
            </a:r>
            <a:r>
              <a:rPr sz="1300" spc="-20" dirty="0">
                <a:latin typeface="Arial"/>
                <a:cs typeface="Arial"/>
              </a:rPr>
              <a:t>y</a:t>
            </a:r>
            <a:r>
              <a:rPr sz="1300" spc="-5" dirty="0">
                <a:latin typeface="Arial"/>
                <a:cs typeface="Arial"/>
              </a:rPr>
              <a:t>fejleszt</a:t>
            </a:r>
            <a:r>
              <a:rPr sz="1300" spc="-10" dirty="0">
                <a:latin typeface="Arial"/>
                <a:cs typeface="Arial"/>
              </a:rPr>
              <a:t>é</a:t>
            </a:r>
            <a:r>
              <a:rPr sz="1300" spc="-5" dirty="0">
                <a:latin typeface="Arial"/>
                <a:cs typeface="Arial"/>
              </a:rPr>
              <a:t>si  terv (határidő:  </a:t>
            </a:r>
            <a:r>
              <a:rPr sz="1300" spc="-15" dirty="0">
                <a:latin typeface="Arial"/>
                <a:cs typeface="Arial"/>
              </a:rPr>
              <a:t>2017.11.30)</a:t>
            </a:r>
            <a:r>
              <a:rPr sz="1300" spc="5" dirty="0">
                <a:latin typeface="Arial"/>
                <a:cs typeface="Arial"/>
              </a:rPr>
              <a:t> </a:t>
            </a:r>
            <a:r>
              <a:rPr sz="1300" spc="-5" dirty="0">
                <a:latin typeface="Arial"/>
                <a:cs typeface="Arial"/>
              </a:rPr>
              <a:t>+</a:t>
            </a:r>
            <a:endParaRPr sz="1300" dirty="0">
              <a:latin typeface="Arial"/>
              <a:cs typeface="Arial"/>
            </a:endParaRPr>
          </a:p>
          <a:p>
            <a:pPr marL="127000" marR="371475">
              <a:lnSpc>
                <a:spcPts val="1340"/>
              </a:lnSpc>
              <a:spcBef>
                <a:spcPts val="10"/>
              </a:spcBef>
            </a:pPr>
            <a:r>
              <a:rPr sz="1300" spc="-5" dirty="0">
                <a:latin typeface="Arial"/>
                <a:cs typeface="Arial"/>
              </a:rPr>
              <a:t>intézkedési terv  (2018.03-04.</a:t>
            </a:r>
            <a:r>
              <a:rPr sz="1300" spc="-50" dirty="0">
                <a:latin typeface="Arial"/>
                <a:cs typeface="Arial"/>
              </a:rPr>
              <a:t> </a:t>
            </a:r>
            <a:r>
              <a:rPr sz="1300" spc="-10" dirty="0">
                <a:latin typeface="Arial"/>
                <a:cs typeface="Arial"/>
              </a:rPr>
              <a:t>hó)</a:t>
            </a:r>
            <a:endParaRPr sz="1300" dirty="0">
              <a:latin typeface="Arial"/>
              <a:cs typeface="Arial"/>
            </a:endParaRPr>
          </a:p>
          <a:p>
            <a:pPr marL="127000" marR="151130" indent="-114300">
              <a:lnSpc>
                <a:spcPct val="86500"/>
              </a:lnSpc>
              <a:spcBef>
                <a:spcPts val="219"/>
              </a:spcBef>
              <a:buChar char="•"/>
              <a:tabLst>
                <a:tab pos="127000" algn="l"/>
              </a:tabLst>
            </a:pPr>
            <a:r>
              <a:rPr sz="1300" spc="-5" dirty="0">
                <a:latin typeface="Arial"/>
                <a:cs typeface="Arial"/>
              </a:rPr>
              <a:t>Elindulnak a</a:t>
            </a:r>
            <a:r>
              <a:rPr sz="1300" spc="-35" dirty="0">
                <a:latin typeface="Arial"/>
                <a:cs typeface="Arial"/>
              </a:rPr>
              <a:t> </a:t>
            </a:r>
            <a:r>
              <a:rPr sz="1300" spc="-5" dirty="0">
                <a:latin typeface="Arial"/>
                <a:cs typeface="Arial"/>
              </a:rPr>
              <a:t>projekt  különböző szintjein  működő  mikrocsoportok</a:t>
            </a:r>
            <a:r>
              <a:rPr sz="1300" spc="15" dirty="0">
                <a:latin typeface="Arial"/>
                <a:cs typeface="Arial"/>
              </a:rPr>
              <a:t> </a:t>
            </a:r>
            <a:r>
              <a:rPr sz="1300" spc="-10" dirty="0">
                <a:latin typeface="Arial"/>
                <a:cs typeface="Arial"/>
              </a:rPr>
              <a:t>és</a:t>
            </a:r>
            <a:endParaRPr sz="1300" dirty="0">
              <a:latin typeface="Arial"/>
              <a:cs typeface="Arial"/>
            </a:endParaRPr>
          </a:p>
          <a:p>
            <a:pPr marL="127000" marR="5080">
              <a:lnSpc>
                <a:spcPts val="1340"/>
              </a:lnSpc>
              <a:spcBef>
                <a:spcPts val="10"/>
              </a:spcBef>
            </a:pPr>
            <a:r>
              <a:rPr sz="1300" spc="-5" dirty="0">
                <a:latin typeface="Arial"/>
                <a:cs typeface="Arial"/>
              </a:rPr>
              <a:t>támogatások:  központi és</a:t>
            </a:r>
            <a:r>
              <a:rPr sz="1300" spc="-25" dirty="0">
                <a:latin typeface="Arial"/>
                <a:cs typeface="Arial"/>
              </a:rPr>
              <a:t> </a:t>
            </a:r>
            <a:r>
              <a:rPr sz="1300" spc="-5" dirty="0">
                <a:latin typeface="Arial"/>
                <a:cs typeface="Arial"/>
              </a:rPr>
              <a:t>regionális  műhelyfoglalkozások</a:t>
            </a:r>
            <a:endParaRPr sz="1300" dirty="0">
              <a:latin typeface="Arial"/>
              <a:cs typeface="Arial"/>
            </a:endParaRPr>
          </a:p>
          <a:p>
            <a:pPr marL="127000">
              <a:lnSpc>
                <a:spcPts val="1235"/>
              </a:lnSpc>
            </a:pPr>
            <a:r>
              <a:rPr sz="1300" spc="-5" dirty="0">
                <a:latin typeface="Arial"/>
                <a:cs typeface="Arial"/>
              </a:rPr>
              <a:t>+</a:t>
            </a:r>
            <a:endParaRPr sz="1300" dirty="0">
              <a:latin typeface="Arial"/>
              <a:cs typeface="Arial"/>
            </a:endParaRPr>
          </a:p>
          <a:p>
            <a:pPr marL="127000" marR="120014">
              <a:lnSpc>
                <a:spcPts val="1340"/>
              </a:lnSpc>
              <a:spcBef>
                <a:spcPts val="120"/>
              </a:spcBef>
            </a:pPr>
            <a:r>
              <a:rPr sz="1300" spc="-5" dirty="0">
                <a:latin typeface="Arial"/>
                <a:cs typeface="Arial"/>
              </a:rPr>
              <a:t>intézmé</a:t>
            </a:r>
            <a:r>
              <a:rPr sz="1300" spc="-10" dirty="0">
                <a:latin typeface="Arial"/>
                <a:cs typeface="Arial"/>
              </a:rPr>
              <a:t>n</a:t>
            </a:r>
            <a:r>
              <a:rPr sz="1300" spc="-20" dirty="0">
                <a:latin typeface="Arial"/>
                <a:cs typeface="Arial"/>
              </a:rPr>
              <a:t>y</a:t>
            </a:r>
            <a:r>
              <a:rPr sz="1300" spc="-5" dirty="0">
                <a:latin typeface="Arial"/>
                <a:cs typeface="Arial"/>
              </a:rPr>
              <a:t>fejleszt</a:t>
            </a:r>
            <a:r>
              <a:rPr sz="1300" spc="-10" dirty="0">
                <a:latin typeface="Arial"/>
                <a:cs typeface="Arial"/>
              </a:rPr>
              <a:t>é</a:t>
            </a:r>
            <a:r>
              <a:rPr sz="1300" spc="-5" dirty="0">
                <a:latin typeface="Arial"/>
                <a:cs typeface="Arial"/>
              </a:rPr>
              <a:t>si  mentorok + POK  munkatárak</a:t>
            </a:r>
            <a:r>
              <a:rPr sz="1300" spc="5" dirty="0">
                <a:latin typeface="Arial"/>
                <a:cs typeface="Arial"/>
              </a:rPr>
              <a:t> </a:t>
            </a:r>
            <a:r>
              <a:rPr sz="1300" spc="-5" dirty="0">
                <a:latin typeface="Arial"/>
                <a:cs typeface="Arial"/>
              </a:rPr>
              <a:t>+</a:t>
            </a:r>
            <a:endParaRPr sz="1300" dirty="0">
              <a:latin typeface="Arial"/>
              <a:cs typeface="Arial"/>
            </a:endParaRPr>
          </a:p>
          <a:p>
            <a:pPr marL="127000" marR="474345">
              <a:lnSpc>
                <a:spcPts val="1340"/>
              </a:lnSpc>
              <a:spcBef>
                <a:spcPts val="25"/>
              </a:spcBef>
            </a:pPr>
            <a:r>
              <a:rPr sz="1300" spc="-5" dirty="0">
                <a:latin typeface="Arial"/>
                <a:cs typeface="Arial"/>
              </a:rPr>
              <a:t>intézményi  menedzsment  mikrocsoportok</a:t>
            </a:r>
            <a:endParaRPr sz="1300" dirty="0">
              <a:latin typeface="Arial"/>
              <a:cs typeface="Arial"/>
            </a:endParaRPr>
          </a:p>
        </p:txBody>
      </p:sp>
      <p:sp>
        <p:nvSpPr>
          <p:cNvPr id="10" name="object 10"/>
          <p:cNvSpPr/>
          <p:nvPr/>
        </p:nvSpPr>
        <p:spPr>
          <a:xfrm>
            <a:off x="2307335" y="1322793"/>
            <a:ext cx="731545" cy="58525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350007" y="1342644"/>
            <a:ext cx="650748" cy="50444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229355" y="1325880"/>
            <a:ext cx="2107692" cy="82753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226307" y="1351813"/>
            <a:ext cx="1955292" cy="58366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3272028" y="1345691"/>
            <a:ext cx="2026920" cy="746760"/>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3352038" y="1397254"/>
            <a:ext cx="1663700" cy="393700"/>
          </a:xfrm>
          <a:prstGeom prst="rect">
            <a:avLst/>
          </a:prstGeom>
        </p:spPr>
        <p:txBody>
          <a:bodyPr vert="horz" wrap="square" lIns="0" tIns="40640" rIns="0" bIns="0" rtlCol="0">
            <a:spAutoFit/>
          </a:bodyPr>
          <a:lstStyle/>
          <a:p>
            <a:pPr marL="12700" marR="5080">
              <a:lnSpc>
                <a:spcPts val="1340"/>
              </a:lnSpc>
              <a:spcBef>
                <a:spcPts val="320"/>
              </a:spcBef>
            </a:pPr>
            <a:r>
              <a:rPr sz="1300" b="1" spc="-10" dirty="0">
                <a:solidFill>
                  <a:srgbClr val="FFFFFF"/>
                </a:solidFill>
                <a:latin typeface="Arial"/>
                <a:cs typeface="Arial"/>
              </a:rPr>
              <a:t>2018/2019-es </a:t>
            </a:r>
            <a:r>
              <a:rPr sz="1300" b="1" spc="-5" dirty="0">
                <a:solidFill>
                  <a:srgbClr val="FFFFFF"/>
                </a:solidFill>
                <a:latin typeface="Arial"/>
                <a:cs typeface="Arial"/>
              </a:rPr>
              <a:t>tanév =  az 1. fejlesztési</a:t>
            </a:r>
            <a:r>
              <a:rPr sz="1300" b="1" dirty="0">
                <a:solidFill>
                  <a:srgbClr val="FFFFFF"/>
                </a:solidFill>
                <a:latin typeface="Arial"/>
                <a:cs typeface="Arial"/>
              </a:rPr>
              <a:t> </a:t>
            </a:r>
            <a:r>
              <a:rPr sz="1300" b="1" spc="-10" dirty="0">
                <a:solidFill>
                  <a:srgbClr val="FFFFFF"/>
                </a:solidFill>
                <a:latin typeface="Arial"/>
                <a:cs typeface="Arial"/>
              </a:rPr>
              <a:t>év</a:t>
            </a:r>
            <a:endParaRPr sz="1300">
              <a:latin typeface="Arial"/>
              <a:cs typeface="Arial"/>
            </a:endParaRPr>
          </a:p>
        </p:txBody>
      </p:sp>
      <p:sp>
        <p:nvSpPr>
          <p:cNvPr id="16" name="object 16"/>
          <p:cNvSpPr/>
          <p:nvPr/>
        </p:nvSpPr>
        <p:spPr>
          <a:xfrm>
            <a:off x="3686555" y="1842516"/>
            <a:ext cx="2026920" cy="4493260"/>
          </a:xfrm>
          <a:custGeom>
            <a:avLst/>
            <a:gdLst/>
            <a:ahLst/>
            <a:cxnLst/>
            <a:rect l="l" t="t" r="r" b="b"/>
            <a:pathLst>
              <a:path w="2026920" h="4493260">
                <a:moveTo>
                  <a:pt x="1824228" y="0"/>
                </a:moveTo>
                <a:lnTo>
                  <a:pt x="202692" y="0"/>
                </a:lnTo>
                <a:lnTo>
                  <a:pt x="156234" y="5356"/>
                </a:lnTo>
                <a:lnTo>
                  <a:pt x="113577" y="20611"/>
                </a:lnTo>
                <a:lnTo>
                  <a:pt x="75942" y="44547"/>
                </a:lnTo>
                <a:lnTo>
                  <a:pt x="44547" y="75942"/>
                </a:lnTo>
                <a:lnTo>
                  <a:pt x="20611" y="113577"/>
                </a:lnTo>
                <a:lnTo>
                  <a:pt x="5356" y="156234"/>
                </a:lnTo>
                <a:lnTo>
                  <a:pt x="0" y="202692"/>
                </a:lnTo>
                <a:lnTo>
                  <a:pt x="0" y="4290060"/>
                </a:lnTo>
                <a:lnTo>
                  <a:pt x="5356" y="4336533"/>
                </a:lnTo>
                <a:lnTo>
                  <a:pt x="20611" y="4379196"/>
                </a:lnTo>
                <a:lnTo>
                  <a:pt x="44547" y="4416831"/>
                </a:lnTo>
                <a:lnTo>
                  <a:pt x="75942" y="4448220"/>
                </a:lnTo>
                <a:lnTo>
                  <a:pt x="113577" y="4472149"/>
                </a:lnTo>
                <a:lnTo>
                  <a:pt x="156234" y="4487398"/>
                </a:lnTo>
                <a:lnTo>
                  <a:pt x="202692" y="4492752"/>
                </a:lnTo>
                <a:lnTo>
                  <a:pt x="1824228" y="4492752"/>
                </a:lnTo>
                <a:lnTo>
                  <a:pt x="1870685" y="4487398"/>
                </a:lnTo>
                <a:lnTo>
                  <a:pt x="1913342" y="4472149"/>
                </a:lnTo>
                <a:lnTo>
                  <a:pt x="1950977" y="4448220"/>
                </a:lnTo>
                <a:lnTo>
                  <a:pt x="1982372" y="4416831"/>
                </a:lnTo>
                <a:lnTo>
                  <a:pt x="2006308" y="4379196"/>
                </a:lnTo>
                <a:lnTo>
                  <a:pt x="2021563" y="4336533"/>
                </a:lnTo>
                <a:lnTo>
                  <a:pt x="2026920" y="4290060"/>
                </a:lnTo>
                <a:lnTo>
                  <a:pt x="2026920" y="202692"/>
                </a:lnTo>
                <a:lnTo>
                  <a:pt x="2021563" y="156234"/>
                </a:lnTo>
                <a:lnTo>
                  <a:pt x="2006308" y="113577"/>
                </a:lnTo>
                <a:lnTo>
                  <a:pt x="1982372" y="75942"/>
                </a:lnTo>
                <a:lnTo>
                  <a:pt x="1950977" y="44547"/>
                </a:lnTo>
                <a:lnTo>
                  <a:pt x="1913342" y="20611"/>
                </a:lnTo>
                <a:lnTo>
                  <a:pt x="1870685" y="5356"/>
                </a:lnTo>
                <a:lnTo>
                  <a:pt x="1824228"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3686555" y="1842516"/>
            <a:ext cx="2026920" cy="4493260"/>
          </a:xfrm>
          <a:custGeom>
            <a:avLst/>
            <a:gdLst/>
            <a:ahLst/>
            <a:cxnLst/>
            <a:rect l="l" t="t" r="r" b="b"/>
            <a:pathLst>
              <a:path w="2026920" h="4493260">
                <a:moveTo>
                  <a:pt x="0" y="202692"/>
                </a:moveTo>
                <a:lnTo>
                  <a:pt x="5356" y="156234"/>
                </a:lnTo>
                <a:lnTo>
                  <a:pt x="20611" y="113577"/>
                </a:lnTo>
                <a:lnTo>
                  <a:pt x="44547" y="75942"/>
                </a:lnTo>
                <a:lnTo>
                  <a:pt x="75942" y="44547"/>
                </a:lnTo>
                <a:lnTo>
                  <a:pt x="113577" y="20611"/>
                </a:lnTo>
                <a:lnTo>
                  <a:pt x="156234" y="5356"/>
                </a:lnTo>
                <a:lnTo>
                  <a:pt x="202692" y="0"/>
                </a:lnTo>
                <a:lnTo>
                  <a:pt x="1824228" y="0"/>
                </a:lnTo>
                <a:lnTo>
                  <a:pt x="1870685" y="5356"/>
                </a:lnTo>
                <a:lnTo>
                  <a:pt x="1913342" y="20611"/>
                </a:lnTo>
                <a:lnTo>
                  <a:pt x="1950977" y="44547"/>
                </a:lnTo>
                <a:lnTo>
                  <a:pt x="1982372" y="75942"/>
                </a:lnTo>
                <a:lnTo>
                  <a:pt x="2006308" y="113577"/>
                </a:lnTo>
                <a:lnTo>
                  <a:pt x="2021563" y="156234"/>
                </a:lnTo>
                <a:lnTo>
                  <a:pt x="2026920" y="202692"/>
                </a:lnTo>
                <a:lnTo>
                  <a:pt x="2026920" y="4290060"/>
                </a:lnTo>
                <a:lnTo>
                  <a:pt x="2021563" y="4336533"/>
                </a:lnTo>
                <a:lnTo>
                  <a:pt x="2006308" y="4379196"/>
                </a:lnTo>
                <a:lnTo>
                  <a:pt x="1982372" y="4416831"/>
                </a:lnTo>
                <a:lnTo>
                  <a:pt x="1950977" y="4448220"/>
                </a:lnTo>
                <a:lnTo>
                  <a:pt x="1913342" y="4472149"/>
                </a:lnTo>
                <a:lnTo>
                  <a:pt x="1870685" y="4487398"/>
                </a:lnTo>
                <a:lnTo>
                  <a:pt x="1824228" y="4492752"/>
                </a:lnTo>
                <a:lnTo>
                  <a:pt x="202692" y="4492752"/>
                </a:lnTo>
                <a:lnTo>
                  <a:pt x="156234" y="4487398"/>
                </a:lnTo>
                <a:lnTo>
                  <a:pt x="113577" y="4472149"/>
                </a:lnTo>
                <a:lnTo>
                  <a:pt x="75942" y="4448220"/>
                </a:lnTo>
                <a:lnTo>
                  <a:pt x="44547" y="4416831"/>
                </a:lnTo>
                <a:lnTo>
                  <a:pt x="20611" y="4379196"/>
                </a:lnTo>
                <a:lnTo>
                  <a:pt x="5356" y="4336533"/>
                </a:lnTo>
                <a:lnTo>
                  <a:pt x="0" y="4290060"/>
                </a:lnTo>
                <a:lnTo>
                  <a:pt x="0" y="202692"/>
                </a:lnTo>
                <a:close/>
              </a:path>
            </a:pathLst>
          </a:custGeom>
          <a:ln w="9144">
            <a:solidFill>
              <a:srgbClr val="4F81BC"/>
            </a:solidFill>
          </a:ln>
        </p:spPr>
        <p:txBody>
          <a:bodyPr wrap="square" lIns="0" tIns="0" rIns="0" bIns="0" rtlCol="0"/>
          <a:lstStyle/>
          <a:p>
            <a:endParaRPr/>
          </a:p>
        </p:txBody>
      </p:sp>
      <p:sp>
        <p:nvSpPr>
          <p:cNvPr id="18" name="object 18"/>
          <p:cNvSpPr txBox="1"/>
          <p:nvPr/>
        </p:nvSpPr>
        <p:spPr>
          <a:xfrm>
            <a:off x="3826509" y="1953894"/>
            <a:ext cx="1677670" cy="3528060"/>
          </a:xfrm>
          <a:prstGeom prst="rect">
            <a:avLst/>
          </a:prstGeom>
        </p:spPr>
        <p:txBody>
          <a:bodyPr vert="horz" wrap="square" lIns="0" tIns="40640" rIns="0" bIns="0" rtlCol="0">
            <a:spAutoFit/>
          </a:bodyPr>
          <a:lstStyle/>
          <a:p>
            <a:pPr marL="127000" marR="351155" indent="-114300">
              <a:lnSpc>
                <a:spcPts val="1340"/>
              </a:lnSpc>
              <a:spcBef>
                <a:spcPts val="320"/>
              </a:spcBef>
              <a:buChar char="•"/>
              <a:tabLst>
                <a:tab pos="127000" algn="l"/>
              </a:tabLst>
            </a:pPr>
            <a:r>
              <a:rPr sz="1300" spc="-10" dirty="0">
                <a:latin typeface="Arial"/>
                <a:cs typeface="Arial"/>
              </a:rPr>
              <a:t>Megkezdődik az  </a:t>
            </a:r>
            <a:r>
              <a:rPr sz="1300" spc="-5" dirty="0">
                <a:latin typeface="Arial"/>
                <a:cs typeface="Arial"/>
              </a:rPr>
              <a:t>intézmények</a:t>
            </a:r>
            <a:endParaRPr sz="1300">
              <a:latin typeface="Arial"/>
              <a:cs typeface="Arial"/>
            </a:endParaRPr>
          </a:p>
          <a:p>
            <a:pPr marL="127000">
              <a:lnSpc>
                <a:spcPts val="1240"/>
              </a:lnSpc>
            </a:pPr>
            <a:r>
              <a:rPr sz="1300" spc="-5" dirty="0">
                <a:latin typeface="Arial"/>
                <a:cs typeface="Arial"/>
              </a:rPr>
              <a:t>intézkedési</a:t>
            </a:r>
            <a:r>
              <a:rPr sz="1300" spc="-20" dirty="0">
                <a:latin typeface="Arial"/>
                <a:cs typeface="Arial"/>
              </a:rPr>
              <a:t> </a:t>
            </a:r>
            <a:r>
              <a:rPr sz="1300" spc="-10" dirty="0">
                <a:latin typeface="Arial"/>
                <a:cs typeface="Arial"/>
              </a:rPr>
              <a:t>terveinek</a:t>
            </a:r>
            <a:endParaRPr sz="1300">
              <a:latin typeface="Arial"/>
              <a:cs typeface="Arial"/>
            </a:endParaRPr>
          </a:p>
          <a:p>
            <a:pPr marL="127000">
              <a:lnSpc>
                <a:spcPts val="1460"/>
              </a:lnSpc>
            </a:pPr>
            <a:r>
              <a:rPr sz="1300" spc="-10" dirty="0">
                <a:latin typeface="Arial"/>
                <a:cs typeface="Arial"/>
              </a:rPr>
              <a:t>végrehajtása.</a:t>
            </a:r>
            <a:endParaRPr sz="1300">
              <a:latin typeface="Arial"/>
              <a:cs typeface="Arial"/>
            </a:endParaRPr>
          </a:p>
          <a:p>
            <a:pPr marL="127000" marR="35560" indent="-114300">
              <a:lnSpc>
                <a:spcPct val="86400"/>
              </a:lnSpc>
              <a:spcBef>
                <a:spcPts val="215"/>
              </a:spcBef>
              <a:buChar char="•"/>
              <a:tabLst>
                <a:tab pos="127000" algn="l"/>
              </a:tabLst>
            </a:pPr>
            <a:r>
              <a:rPr sz="1300" spc="-10" dirty="0">
                <a:latin typeface="Arial"/>
                <a:cs typeface="Arial"/>
              </a:rPr>
              <a:t>Kiegészül </a:t>
            </a:r>
            <a:r>
              <a:rPr sz="1300" spc="-5" dirty="0">
                <a:latin typeface="Arial"/>
                <a:cs typeface="Arial"/>
              </a:rPr>
              <a:t>a  </a:t>
            </a:r>
            <a:r>
              <a:rPr sz="1300" spc="-10" dirty="0">
                <a:latin typeface="Arial"/>
                <a:cs typeface="Arial"/>
              </a:rPr>
              <a:t>projektmegvalósítást  biztosító struktúra  </a:t>
            </a:r>
            <a:r>
              <a:rPr sz="1300" spc="-5" dirty="0">
                <a:latin typeface="Arial"/>
                <a:cs typeface="Arial"/>
              </a:rPr>
              <a:t>(tématerületi</a:t>
            </a:r>
            <a:endParaRPr sz="1300">
              <a:latin typeface="Arial"/>
              <a:cs typeface="Arial"/>
            </a:endParaRPr>
          </a:p>
          <a:p>
            <a:pPr marL="127000" marR="147955">
              <a:lnSpc>
                <a:spcPct val="86200"/>
              </a:lnSpc>
            </a:pPr>
            <a:r>
              <a:rPr sz="1300" spc="-5" dirty="0">
                <a:latin typeface="Arial"/>
                <a:cs typeface="Arial"/>
              </a:rPr>
              <a:t>intézményi  mikrocsoportok) </a:t>
            </a:r>
            <a:r>
              <a:rPr sz="1300" spc="-10" dirty="0">
                <a:latin typeface="Arial"/>
                <a:cs typeface="Arial"/>
              </a:rPr>
              <a:t>és  támogatások  </a:t>
            </a:r>
            <a:r>
              <a:rPr sz="1300" spc="-5" dirty="0">
                <a:latin typeface="Arial"/>
                <a:cs typeface="Arial"/>
              </a:rPr>
              <a:t>(tématerületi  mentorok,</a:t>
            </a:r>
            <a:endParaRPr sz="1300">
              <a:latin typeface="Arial"/>
              <a:cs typeface="Arial"/>
            </a:endParaRPr>
          </a:p>
          <a:p>
            <a:pPr marL="127000">
              <a:lnSpc>
                <a:spcPts val="1250"/>
              </a:lnSpc>
            </a:pPr>
            <a:r>
              <a:rPr sz="1300" spc="-5" dirty="0">
                <a:latin typeface="Arial"/>
                <a:cs typeface="Arial"/>
              </a:rPr>
              <a:t>differenciált</a:t>
            </a:r>
            <a:endParaRPr sz="1300">
              <a:latin typeface="Arial"/>
              <a:cs typeface="Arial"/>
            </a:endParaRPr>
          </a:p>
          <a:p>
            <a:pPr marL="127000" marR="71120">
              <a:lnSpc>
                <a:spcPts val="1340"/>
              </a:lnSpc>
              <a:spcBef>
                <a:spcPts val="120"/>
              </a:spcBef>
            </a:pPr>
            <a:r>
              <a:rPr sz="1300" spc="-5" dirty="0">
                <a:latin typeface="Arial"/>
                <a:cs typeface="Arial"/>
              </a:rPr>
              <a:t>intézmé</a:t>
            </a:r>
            <a:r>
              <a:rPr sz="1300" spc="-10" dirty="0">
                <a:latin typeface="Arial"/>
                <a:cs typeface="Arial"/>
              </a:rPr>
              <a:t>n</a:t>
            </a:r>
            <a:r>
              <a:rPr sz="1300" spc="-20" dirty="0">
                <a:latin typeface="Arial"/>
                <a:cs typeface="Arial"/>
              </a:rPr>
              <a:t>y</a:t>
            </a:r>
            <a:r>
              <a:rPr sz="1300" spc="-5" dirty="0">
                <a:latin typeface="Arial"/>
                <a:cs typeface="Arial"/>
              </a:rPr>
              <a:t>fejleszt</a:t>
            </a:r>
            <a:r>
              <a:rPr sz="1300" spc="-10" dirty="0">
                <a:latin typeface="Arial"/>
                <a:cs typeface="Arial"/>
              </a:rPr>
              <a:t>é</a:t>
            </a:r>
            <a:r>
              <a:rPr sz="1300" spc="-5" dirty="0">
                <a:latin typeface="Arial"/>
                <a:cs typeface="Arial"/>
              </a:rPr>
              <a:t>si  szolgáltatási  csomagok)</a:t>
            </a:r>
            <a:endParaRPr sz="1300">
              <a:latin typeface="Arial"/>
              <a:cs typeface="Arial"/>
            </a:endParaRPr>
          </a:p>
          <a:p>
            <a:pPr marL="127000" marR="406400" indent="-114300">
              <a:lnSpc>
                <a:spcPts val="1350"/>
              </a:lnSpc>
              <a:spcBef>
                <a:spcPts val="234"/>
              </a:spcBef>
              <a:buChar char="•"/>
              <a:tabLst>
                <a:tab pos="127000" algn="l"/>
              </a:tabLst>
            </a:pPr>
            <a:r>
              <a:rPr sz="1300" spc="-35" dirty="0">
                <a:latin typeface="Arial"/>
                <a:cs typeface="Arial"/>
              </a:rPr>
              <a:t>Tanév </a:t>
            </a:r>
            <a:r>
              <a:rPr sz="1300" spc="-10" dirty="0">
                <a:latin typeface="Arial"/>
                <a:cs typeface="Arial"/>
              </a:rPr>
              <a:t>végén  visszamérés és  </a:t>
            </a:r>
            <a:r>
              <a:rPr sz="1300" spc="-5" dirty="0">
                <a:latin typeface="Arial"/>
                <a:cs typeface="Arial"/>
              </a:rPr>
              <a:t>kiigazítás</a:t>
            </a:r>
            <a:r>
              <a:rPr sz="1300" spc="-15" dirty="0">
                <a:latin typeface="Arial"/>
                <a:cs typeface="Arial"/>
              </a:rPr>
              <a:t> </a:t>
            </a:r>
            <a:r>
              <a:rPr sz="1300" spc="-5" dirty="0">
                <a:latin typeface="Arial"/>
                <a:cs typeface="Arial"/>
              </a:rPr>
              <a:t>zajlik</a:t>
            </a:r>
            <a:endParaRPr sz="1300">
              <a:latin typeface="Arial"/>
              <a:cs typeface="Arial"/>
            </a:endParaRPr>
          </a:p>
        </p:txBody>
      </p:sp>
      <p:sp>
        <p:nvSpPr>
          <p:cNvPr id="19" name="object 19"/>
          <p:cNvSpPr/>
          <p:nvPr/>
        </p:nvSpPr>
        <p:spPr>
          <a:xfrm>
            <a:off x="5564123" y="1322793"/>
            <a:ext cx="731545" cy="585254"/>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606796" y="1342644"/>
            <a:ext cx="650748" cy="504443"/>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6486144" y="1325880"/>
            <a:ext cx="2107692" cy="827532"/>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6483096" y="1351813"/>
            <a:ext cx="2092452" cy="583666"/>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6528816" y="1345691"/>
            <a:ext cx="2026919" cy="746760"/>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p:nvPr/>
        </p:nvSpPr>
        <p:spPr>
          <a:xfrm>
            <a:off x="6608826" y="1397254"/>
            <a:ext cx="1664335" cy="393700"/>
          </a:xfrm>
          <a:prstGeom prst="rect">
            <a:avLst/>
          </a:prstGeom>
        </p:spPr>
        <p:txBody>
          <a:bodyPr vert="horz" wrap="square" lIns="0" tIns="40640" rIns="0" bIns="0" rtlCol="0">
            <a:spAutoFit/>
          </a:bodyPr>
          <a:lstStyle/>
          <a:p>
            <a:pPr marL="12700" marR="5080">
              <a:lnSpc>
                <a:spcPts val="1340"/>
              </a:lnSpc>
              <a:spcBef>
                <a:spcPts val="320"/>
              </a:spcBef>
            </a:pPr>
            <a:r>
              <a:rPr sz="1300" b="1" spc="-10" dirty="0">
                <a:solidFill>
                  <a:srgbClr val="FFFFFF"/>
                </a:solidFill>
                <a:latin typeface="Arial"/>
                <a:cs typeface="Arial"/>
              </a:rPr>
              <a:t>2019/2020-as </a:t>
            </a:r>
            <a:r>
              <a:rPr sz="1300" b="1" spc="-5" dirty="0">
                <a:solidFill>
                  <a:srgbClr val="FFFFFF"/>
                </a:solidFill>
                <a:latin typeface="Arial"/>
                <a:cs typeface="Arial"/>
              </a:rPr>
              <a:t>tanév =  a 2. fejlesztési</a:t>
            </a:r>
            <a:r>
              <a:rPr sz="1300" b="1" spc="5" dirty="0">
                <a:solidFill>
                  <a:srgbClr val="FFFFFF"/>
                </a:solidFill>
                <a:latin typeface="Arial"/>
                <a:cs typeface="Arial"/>
              </a:rPr>
              <a:t> </a:t>
            </a:r>
            <a:r>
              <a:rPr sz="1300" b="1" spc="-10" dirty="0">
                <a:solidFill>
                  <a:srgbClr val="FFFFFF"/>
                </a:solidFill>
                <a:latin typeface="Arial"/>
                <a:cs typeface="Arial"/>
              </a:rPr>
              <a:t>év</a:t>
            </a:r>
            <a:endParaRPr sz="1300">
              <a:latin typeface="Arial"/>
              <a:cs typeface="Arial"/>
            </a:endParaRPr>
          </a:p>
        </p:txBody>
      </p:sp>
      <p:sp>
        <p:nvSpPr>
          <p:cNvPr id="25" name="object 25"/>
          <p:cNvSpPr/>
          <p:nvPr/>
        </p:nvSpPr>
        <p:spPr>
          <a:xfrm>
            <a:off x="6943343" y="1842516"/>
            <a:ext cx="2026920" cy="4493260"/>
          </a:xfrm>
          <a:custGeom>
            <a:avLst/>
            <a:gdLst/>
            <a:ahLst/>
            <a:cxnLst/>
            <a:rect l="l" t="t" r="r" b="b"/>
            <a:pathLst>
              <a:path w="2026920" h="4493260">
                <a:moveTo>
                  <a:pt x="1824227" y="0"/>
                </a:moveTo>
                <a:lnTo>
                  <a:pt x="202691" y="0"/>
                </a:lnTo>
                <a:lnTo>
                  <a:pt x="156234" y="5356"/>
                </a:lnTo>
                <a:lnTo>
                  <a:pt x="113577" y="20611"/>
                </a:lnTo>
                <a:lnTo>
                  <a:pt x="75942" y="44547"/>
                </a:lnTo>
                <a:lnTo>
                  <a:pt x="44547" y="75942"/>
                </a:lnTo>
                <a:lnTo>
                  <a:pt x="20611" y="113577"/>
                </a:lnTo>
                <a:lnTo>
                  <a:pt x="5356" y="156234"/>
                </a:lnTo>
                <a:lnTo>
                  <a:pt x="0" y="202692"/>
                </a:lnTo>
                <a:lnTo>
                  <a:pt x="0" y="4290060"/>
                </a:lnTo>
                <a:lnTo>
                  <a:pt x="5356" y="4336533"/>
                </a:lnTo>
                <a:lnTo>
                  <a:pt x="20611" y="4379196"/>
                </a:lnTo>
                <a:lnTo>
                  <a:pt x="44547" y="4416831"/>
                </a:lnTo>
                <a:lnTo>
                  <a:pt x="75942" y="4448220"/>
                </a:lnTo>
                <a:lnTo>
                  <a:pt x="113577" y="4472149"/>
                </a:lnTo>
                <a:lnTo>
                  <a:pt x="156234" y="4487398"/>
                </a:lnTo>
                <a:lnTo>
                  <a:pt x="202691" y="4492752"/>
                </a:lnTo>
                <a:lnTo>
                  <a:pt x="1824227" y="4492752"/>
                </a:lnTo>
                <a:lnTo>
                  <a:pt x="1870685" y="4487398"/>
                </a:lnTo>
                <a:lnTo>
                  <a:pt x="1913342" y="4472149"/>
                </a:lnTo>
                <a:lnTo>
                  <a:pt x="1950977" y="4448220"/>
                </a:lnTo>
                <a:lnTo>
                  <a:pt x="1982372" y="4416831"/>
                </a:lnTo>
                <a:lnTo>
                  <a:pt x="2006308" y="4379196"/>
                </a:lnTo>
                <a:lnTo>
                  <a:pt x="2021563" y="4336533"/>
                </a:lnTo>
                <a:lnTo>
                  <a:pt x="2026920" y="4290060"/>
                </a:lnTo>
                <a:lnTo>
                  <a:pt x="2026920" y="202692"/>
                </a:lnTo>
                <a:lnTo>
                  <a:pt x="2021563" y="156234"/>
                </a:lnTo>
                <a:lnTo>
                  <a:pt x="2006308" y="113577"/>
                </a:lnTo>
                <a:lnTo>
                  <a:pt x="1982372" y="75942"/>
                </a:lnTo>
                <a:lnTo>
                  <a:pt x="1950977" y="44547"/>
                </a:lnTo>
                <a:lnTo>
                  <a:pt x="1913342" y="20611"/>
                </a:lnTo>
                <a:lnTo>
                  <a:pt x="1870685" y="5356"/>
                </a:lnTo>
                <a:lnTo>
                  <a:pt x="1824227" y="0"/>
                </a:lnTo>
                <a:close/>
              </a:path>
            </a:pathLst>
          </a:custGeom>
          <a:solidFill>
            <a:srgbClr val="FFFFFF">
              <a:alpha val="90194"/>
            </a:srgbClr>
          </a:solidFill>
        </p:spPr>
        <p:txBody>
          <a:bodyPr wrap="square" lIns="0" tIns="0" rIns="0" bIns="0" rtlCol="0"/>
          <a:lstStyle/>
          <a:p>
            <a:endParaRPr/>
          </a:p>
        </p:txBody>
      </p:sp>
      <p:sp>
        <p:nvSpPr>
          <p:cNvPr id="26" name="object 26"/>
          <p:cNvSpPr/>
          <p:nvPr/>
        </p:nvSpPr>
        <p:spPr>
          <a:xfrm>
            <a:off x="6943343" y="1842516"/>
            <a:ext cx="2026920" cy="4493260"/>
          </a:xfrm>
          <a:custGeom>
            <a:avLst/>
            <a:gdLst/>
            <a:ahLst/>
            <a:cxnLst/>
            <a:rect l="l" t="t" r="r" b="b"/>
            <a:pathLst>
              <a:path w="2026920" h="4493260">
                <a:moveTo>
                  <a:pt x="0" y="202692"/>
                </a:moveTo>
                <a:lnTo>
                  <a:pt x="5356" y="156234"/>
                </a:lnTo>
                <a:lnTo>
                  <a:pt x="20611" y="113577"/>
                </a:lnTo>
                <a:lnTo>
                  <a:pt x="44547" y="75942"/>
                </a:lnTo>
                <a:lnTo>
                  <a:pt x="75942" y="44547"/>
                </a:lnTo>
                <a:lnTo>
                  <a:pt x="113577" y="20611"/>
                </a:lnTo>
                <a:lnTo>
                  <a:pt x="156234" y="5356"/>
                </a:lnTo>
                <a:lnTo>
                  <a:pt x="202691" y="0"/>
                </a:lnTo>
                <a:lnTo>
                  <a:pt x="1824227" y="0"/>
                </a:lnTo>
                <a:lnTo>
                  <a:pt x="1870685" y="5356"/>
                </a:lnTo>
                <a:lnTo>
                  <a:pt x="1913342" y="20611"/>
                </a:lnTo>
                <a:lnTo>
                  <a:pt x="1950977" y="44547"/>
                </a:lnTo>
                <a:lnTo>
                  <a:pt x="1982372" y="75942"/>
                </a:lnTo>
                <a:lnTo>
                  <a:pt x="2006308" y="113577"/>
                </a:lnTo>
                <a:lnTo>
                  <a:pt x="2021563" y="156234"/>
                </a:lnTo>
                <a:lnTo>
                  <a:pt x="2026920" y="202692"/>
                </a:lnTo>
                <a:lnTo>
                  <a:pt x="2026920" y="4290060"/>
                </a:lnTo>
                <a:lnTo>
                  <a:pt x="2021563" y="4336533"/>
                </a:lnTo>
                <a:lnTo>
                  <a:pt x="2006308" y="4379196"/>
                </a:lnTo>
                <a:lnTo>
                  <a:pt x="1982372" y="4416831"/>
                </a:lnTo>
                <a:lnTo>
                  <a:pt x="1950977" y="4448220"/>
                </a:lnTo>
                <a:lnTo>
                  <a:pt x="1913342" y="4472149"/>
                </a:lnTo>
                <a:lnTo>
                  <a:pt x="1870685" y="4487398"/>
                </a:lnTo>
                <a:lnTo>
                  <a:pt x="1824227" y="4492752"/>
                </a:lnTo>
                <a:lnTo>
                  <a:pt x="202691" y="4492752"/>
                </a:lnTo>
                <a:lnTo>
                  <a:pt x="156234" y="4487398"/>
                </a:lnTo>
                <a:lnTo>
                  <a:pt x="113577" y="4472149"/>
                </a:lnTo>
                <a:lnTo>
                  <a:pt x="75942" y="4448220"/>
                </a:lnTo>
                <a:lnTo>
                  <a:pt x="44547" y="4416831"/>
                </a:lnTo>
                <a:lnTo>
                  <a:pt x="20611" y="4379196"/>
                </a:lnTo>
                <a:lnTo>
                  <a:pt x="5356" y="4336533"/>
                </a:lnTo>
                <a:lnTo>
                  <a:pt x="0" y="4290060"/>
                </a:lnTo>
                <a:lnTo>
                  <a:pt x="0" y="202692"/>
                </a:lnTo>
                <a:close/>
              </a:path>
            </a:pathLst>
          </a:custGeom>
          <a:ln w="9144">
            <a:solidFill>
              <a:srgbClr val="4F81BC"/>
            </a:solidFill>
          </a:ln>
        </p:spPr>
        <p:txBody>
          <a:bodyPr wrap="square" lIns="0" tIns="0" rIns="0" bIns="0" rtlCol="0"/>
          <a:lstStyle/>
          <a:p>
            <a:endParaRPr/>
          </a:p>
        </p:txBody>
      </p:sp>
      <p:sp>
        <p:nvSpPr>
          <p:cNvPr id="27" name="object 27"/>
          <p:cNvSpPr txBox="1"/>
          <p:nvPr/>
        </p:nvSpPr>
        <p:spPr>
          <a:xfrm>
            <a:off x="7083679" y="1953894"/>
            <a:ext cx="1647189" cy="3528060"/>
          </a:xfrm>
          <a:prstGeom prst="rect">
            <a:avLst/>
          </a:prstGeom>
        </p:spPr>
        <p:txBody>
          <a:bodyPr vert="horz" wrap="square" lIns="0" tIns="40640" rIns="0" bIns="0" rtlCol="0">
            <a:spAutoFit/>
          </a:bodyPr>
          <a:lstStyle/>
          <a:p>
            <a:pPr marL="127000" marR="127000" indent="-114300">
              <a:lnSpc>
                <a:spcPts val="1340"/>
              </a:lnSpc>
              <a:spcBef>
                <a:spcPts val="320"/>
              </a:spcBef>
              <a:buChar char="•"/>
              <a:tabLst>
                <a:tab pos="127000" algn="l"/>
              </a:tabLst>
            </a:pPr>
            <a:r>
              <a:rPr sz="1300" spc="-5" dirty="0">
                <a:latin typeface="Arial"/>
                <a:cs typeface="Arial"/>
              </a:rPr>
              <a:t>Az </a:t>
            </a:r>
            <a:r>
              <a:rPr sz="1300" spc="-10" dirty="0">
                <a:latin typeface="Arial"/>
                <a:cs typeface="Arial"/>
              </a:rPr>
              <a:t>intézkedési terv  végrehajtása</a:t>
            </a:r>
            <a:endParaRPr sz="1300">
              <a:latin typeface="Arial"/>
              <a:cs typeface="Arial"/>
            </a:endParaRPr>
          </a:p>
          <a:p>
            <a:pPr marL="127000">
              <a:lnSpc>
                <a:spcPts val="1340"/>
              </a:lnSpc>
            </a:pPr>
            <a:r>
              <a:rPr sz="1300" spc="-5" dirty="0">
                <a:latin typeface="Arial"/>
                <a:cs typeface="Arial"/>
              </a:rPr>
              <a:t>folytatódik.</a:t>
            </a:r>
            <a:endParaRPr sz="1300">
              <a:latin typeface="Arial"/>
              <a:cs typeface="Arial"/>
            </a:endParaRPr>
          </a:p>
          <a:p>
            <a:pPr marL="127000" marR="5080" indent="-114300">
              <a:lnSpc>
                <a:spcPct val="86400"/>
              </a:lnSpc>
              <a:spcBef>
                <a:spcPts val="225"/>
              </a:spcBef>
              <a:buChar char="•"/>
              <a:tabLst>
                <a:tab pos="127000" algn="l"/>
              </a:tabLst>
            </a:pPr>
            <a:r>
              <a:rPr sz="1300" spc="-5" dirty="0">
                <a:latin typeface="Arial"/>
                <a:cs typeface="Arial"/>
              </a:rPr>
              <a:t>Folyamatosan  működik a  </a:t>
            </a:r>
            <a:r>
              <a:rPr sz="1300" spc="-10" dirty="0">
                <a:latin typeface="Arial"/>
                <a:cs typeface="Arial"/>
              </a:rPr>
              <a:t>projektmegvalósítást  biztosító struktúra  </a:t>
            </a:r>
            <a:r>
              <a:rPr sz="1300" spc="-5" dirty="0">
                <a:latin typeface="Arial"/>
                <a:cs typeface="Arial"/>
              </a:rPr>
              <a:t>(tématerületi</a:t>
            </a:r>
            <a:endParaRPr sz="1300">
              <a:latin typeface="Arial"/>
              <a:cs typeface="Arial"/>
            </a:endParaRPr>
          </a:p>
          <a:p>
            <a:pPr marL="127000" marR="117475">
              <a:lnSpc>
                <a:spcPct val="86200"/>
              </a:lnSpc>
            </a:pPr>
            <a:r>
              <a:rPr sz="1300" spc="-5" dirty="0">
                <a:latin typeface="Arial"/>
                <a:cs typeface="Arial"/>
              </a:rPr>
              <a:t>intézményi  mikrocsoportok) </a:t>
            </a:r>
            <a:r>
              <a:rPr sz="1300" spc="-10" dirty="0">
                <a:latin typeface="Arial"/>
                <a:cs typeface="Arial"/>
              </a:rPr>
              <a:t>és  támogatások  </a:t>
            </a:r>
            <a:r>
              <a:rPr sz="1300" spc="-5" dirty="0">
                <a:latin typeface="Arial"/>
                <a:cs typeface="Arial"/>
              </a:rPr>
              <a:t>(tématerületi  mentorok,</a:t>
            </a:r>
            <a:endParaRPr sz="1300">
              <a:latin typeface="Arial"/>
              <a:cs typeface="Arial"/>
            </a:endParaRPr>
          </a:p>
          <a:p>
            <a:pPr marL="127000">
              <a:lnSpc>
                <a:spcPts val="1250"/>
              </a:lnSpc>
            </a:pPr>
            <a:r>
              <a:rPr sz="1300" spc="-5" dirty="0">
                <a:latin typeface="Arial"/>
                <a:cs typeface="Arial"/>
              </a:rPr>
              <a:t>differenciált</a:t>
            </a:r>
            <a:endParaRPr sz="1300">
              <a:latin typeface="Arial"/>
              <a:cs typeface="Arial"/>
            </a:endParaRPr>
          </a:p>
          <a:p>
            <a:pPr marL="127000" marR="40640">
              <a:lnSpc>
                <a:spcPts val="1340"/>
              </a:lnSpc>
              <a:spcBef>
                <a:spcPts val="120"/>
              </a:spcBef>
            </a:pPr>
            <a:r>
              <a:rPr sz="1300" spc="-5" dirty="0">
                <a:latin typeface="Arial"/>
                <a:cs typeface="Arial"/>
              </a:rPr>
              <a:t>intézmé</a:t>
            </a:r>
            <a:r>
              <a:rPr sz="1300" spc="-10" dirty="0">
                <a:latin typeface="Arial"/>
                <a:cs typeface="Arial"/>
              </a:rPr>
              <a:t>n</a:t>
            </a:r>
            <a:r>
              <a:rPr sz="1300" spc="-20" dirty="0">
                <a:latin typeface="Arial"/>
                <a:cs typeface="Arial"/>
              </a:rPr>
              <a:t>y</a:t>
            </a:r>
            <a:r>
              <a:rPr sz="1300" spc="-5" dirty="0">
                <a:latin typeface="Arial"/>
                <a:cs typeface="Arial"/>
              </a:rPr>
              <a:t>fejleszt</a:t>
            </a:r>
            <a:r>
              <a:rPr sz="1300" spc="-10" dirty="0">
                <a:latin typeface="Arial"/>
                <a:cs typeface="Arial"/>
              </a:rPr>
              <a:t>é</a:t>
            </a:r>
            <a:r>
              <a:rPr sz="1300" spc="-5" dirty="0">
                <a:latin typeface="Arial"/>
                <a:cs typeface="Arial"/>
              </a:rPr>
              <a:t>si  szolgáltatási  csomagok)</a:t>
            </a:r>
            <a:endParaRPr sz="1300">
              <a:latin typeface="Arial"/>
              <a:cs typeface="Arial"/>
            </a:endParaRPr>
          </a:p>
          <a:p>
            <a:pPr marL="127000" marR="375285" indent="-114300">
              <a:lnSpc>
                <a:spcPts val="1350"/>
              </a:lnSpc>
              <a:spcBef>
                <a:spcPts val="234"/>
              </a:spcBef>
              <a:buChar char="•"/>
              <a:tabLst>
                <a:tab pos="127000" algn="l"/>
              </a:tabLst>
            </a:pPr>
            <a:r>
              <a:rPr sz="1300" spc="-35" dirty="0">
                <a:latin typeface="Arial"/>
                <a:cs typeface="Arial"/>
              </a:rPr>
              <a:t>Tanév </a:t>
            </a:r>
            <a:r>
              <a:rPr sz="1300" spc="-10" dirty="0">
                <a:latin typeface="Arial"/>
                <a:cs typeface="Arial"/>
              </a:rPr>
              <a:t>végén  visszamérés és  </a:t>
            </a:r>
            <a:r>
              <a:rPr sz="1300" spc="-5" dirty="0">
                <a:latin typeface="Arial"/>
                <a:cs typeface="Arial"/>
              </a:rPr>
              <a:t>kiigazítás</a:t>
            </a:r>
            <a:r>
              <a:rPr sz="1300" spc="-15" dirty="0">
                <a:latin typeface="Arial"/>
                <a:cs typeface="Arial"/>
              </a:rPr>
              <a:t> </a:t>
            </a:r>
            <a:r>
              <a:rPr sz="1300" spc="-5" dirty="0">
                <a:latin typeface="Arial"/>
                <a:cs typeface="Arial"/>
              </a:rPr>
              <a:t>zajlik</a:t>
            </a:r>
            <a:endParaRPr sz="1300">
              <a:latin typeface="Arial"/>
              <a:cs typeface="Arial"/>
            </a:endParaRPr>
          </a:p>
        </p:txBody>
      </p:sp>
      <p:sp>
        <p:nvSpPr>
          <p:cNvPr id="28" name="object 28"/>
          <p:cNvSpPr/>
          <p:nvPr/>
        </p:nvSpPr>
        <p:spPr>
          <a:xfrm>
            <a:off x="893825" y="933703"/>
            <a:ext cx="7199630" cy="367030"/>
          </a:xfrm>
          <a:custGeom>
            <a:avLst/>
            <a:gdLst/>
            <a:ahLst/>
            <a:cxnLst/>
            <a:rect l="l" t="t" r="r" b="b"/>
            <a:pathLst>
              <a:path w="7199630" h="367030">
                <a:moveTo>
                  <a:pt x="4081579" y="365759"/>
                </a:moveTo>
                <a:lnTo>
                  <a:pt x="3117796" y="365759"/>
                </a:lnTo>
                <a:lnTo>
                  <a:pt x="3196877" y="367029"/>
                </a:lnTo>
                <a:lnTo>
                  <a:pt x="4002498" y="367029"/>
                </a:lnTo>
                <a:lnTo>
                  <a:pt x="4081579" y="365759"/>
                </a:lnTo>
                <a:close/>
              </a:path>
              <a:path w="7199630" h="367030">
                <a:moveTo>
                  <a:pt x="4238107" y="364489"/>
                </a:moveTo>
                <a:lnTo>
                  <a:pt x="2961268" y="364489"/>
                </a:lnTo>
                <a:lnTo>
                  <a:pt x="3039253" y="365759"/>
                </a:lnTo>
                <a:lnTo>
                  <a:pt x="4160122" y="365759"/>
                </a:lnTo>
                <a:lnTo>
                  <a:pt x="4238107" y="364489"/>
                </a:lnTo>
                <a:close/>
              </a:path>
              <a:path w="7199630" h="367030">
                <a:moveTo>
                  <a:pt x="4544097" y="360679"/>
                </a:moveTo>
                <a:lnTo>
                  <a:pt x="2655278" y="360679"/>
                </a:lnTo>
                <a:lnTo>
                  <a:pt x="2883858" y="364489"/>
                </a:lnTo>
                <a:lnTo>
                  <a:pt x="4315517" y="364489"/>
                </a:lnTo>
                <a:lnTo>
                  <a:pt x="4544097" y="360679"/>
                </a:lnTo>
                <a:close/>
              </a:path>
              <a:path w="7199630" h="367030">
                <a:moveTo>
                  <a:pt x="4544097" y="6350"/>
                </a:moveTo>
                <a:lnTo>
                  <a:pt x="2655278" y="6350"/>
                </a:lnTo>
                <a:lnTo>
                  <a:pt x="2216247" y="13969"/>
                </a:lnTo>
                <a:lnTo>
                  <a:pt x="2145647" y="16509"/>
                </a:lnTo>
                <a:lnTo>
                  <a:pt x="2006825" y="19050"/>
                </a:lnTo>
                <a:lnTo>
                  <a:pt x="1938640" y="21589"/>
                </a:lnTo>
                <a:lnTo>
                  <a:pt x="1871299" y="22859"/>
                </a:lnTo>
                <a:lnTo>
                  <a:pt x="1804819" y="25400"/>
                </a:lnTo>
                <a:lnTo>
                  <a:pt x="1739220" y="26669"/>
                </a:lnTo>
                <a:lnTo>
                  <a:pt x="1674521" y="29209"/>
                </a:lnTo>
                <a:lnTo>
                  <a:pt x="1610742" y="30479"/>
                </a:lnTo>
                <a:lnTo>
                  <a:pt x="1365196" y="40639"/>
                </a:lnTo>
                <a:lnTo>
                  <a:pt x="1306298" y="41909"/>
                </a:lnTo>
                <a:lnTo>
                  <a:pt x="1135882" y="49529"/>
                </a:lnTo>
                <a:lnTo>
                  <a:pt x="1081232" y="53339"/>
                </a:lnTo>
                <a:lnTo>
                  <a:pt x="873920" y="63500"/>
                </a:lnTo>
                <a:lnTo>
                  <a:pt x="825009" y="67309"/>
                </a:lnTo>
                <a:lnTo>
                  <a:pt x="777303" y="69850"/>
                </a:lnTo>
                <a:lnTo>
                  <a:pt x="730821" y="73659"/>
                </a:lnTo>
                <a:lnTo>
                  <a:pt x="641605" y="78739"/>
                </a:lnTo>
                <a:lnTo>
                  <a:pt x="557513" y="86359"/>
                </a:lnTo>
                <a:lnTo>
                  <a:pt x="517437" y="88900"/>
                </a:lnTo>
                <a:lnTo>
                  <a:pt x="478698" y="92709"/>
                </a:lnTo>
                <a:lnTo>
                  <a:pt x="441318" y="95250"/>
                </a:lnTo>
                <a:lnTo>
                  <a:pt x="337510" y="106679"/>
                </a:lnTo>
                <a:lnTo>
                  <a:pt x="305749" y="109219"/>
                </a:lnTo>
                <a:lnTo>
                  <a:pt x="219257" y="120650"/>
                </a:lnTo>
                <a:lnTo>
                  <a:pt x="169113" y="128269"/>
                </a:lnTo>
                <a:lnTo>
                  <a:pt x="125161" y="135889"/>
                </a:lnTo>
                <a:lnTo>
                  <a:pt x="87552" y="143509"/>
                </a:lnTo>
                <a:lnTo>
                  <a:pt x="43367" y="154939"/>
                </a:lnTo>
                <a:lnTo>
                  <a:pt x="31976" y="160019"/>
                </a:lnTo>
                <a:lnTo>
                  <a:pt x="22285" y="163829"/>
                </a:lnTo>
                <a:lnTo>
                  <a:pt x="0" y="184150"/>
                </a:lnTo>
                <a:lnTo>
                  <a:pt x="904" y="187959"/>
                </a:lnTo>
                <a:lnTo>
                  <a:pt x="43367" y="212089"/>
                </a:lnTo>
                <a:lnTo>
                  <a:pt x="56440" y="217169"/>
                </a:lnTo>
                <a:lnTo>
                  <a:pt x="105554" y="228600"/>
                </a:lnTo>
                <a:lnTo>
                  <a:pt x="146354" y="236219"/>
                </a:lnTo>
                <a:lnTo>
                  <a:pt x="193421" y="243839"/>
                </a:lnTo>
                <a:lnTo>
                  <a:pt x="246603" y="251459"/>
                </a:lnTo>
                <a:lnTo>
                  <a:pt x="275440" y="254000"/>
                </a:lnTo>
                <a:lnTo>
                  <a:pt x="305749" y="257809"/>
                </a:lnTo>
                <a:lnTo>
                  <a:pt x="405313" y="269239"/>
                </a:lnTo>
                <a:lnTo>
                  <a:pt x="441318" y="271779"/>
                </a:lnTo>
                <a:lnTo>
                  <a:pt x="517437" y="279400"/>
                </a:lnTo>
                <a:lnTo>
                  <a:pt x="557513" y="281939"/>
                </a:lnTo>
                <a:lnTo>
                  <a:pt x="598909" y="285750"/>
                </a:lnTo>
                <a:lnTo>
                  <a:pt x="641605" y="288289"/>
                </a:lnTo>
                <a:lnTo>
                  <a:pt x="685582" y="292100"/>
                </a:lnTo>
                <a:lnTo>
                  <a:pt x="730821" y="294639"/>
                </a:lnTo>
                <a:lnTo>
                  <a:pt x="777303" y="298450"/>
                </a:lnTo>
                <a:lnTo>
                  <a:pt x="873920" y="303529"/>
                </a:lnTo>
                <a:lnTo>
                  <a:pt x="924016" y="307339"/>
                </a:lnTo>
                <a:lnTo>
                  <a:pt x="1547901" y="335279"/>
                </a:lnTo>
                <a:lnTo>
                  <a:pt x="1610742" y="336550"/>
                </a:lnTo>
                <a:lnTo>
                  <a:pt x="1739220" y="341629"/>
                </a:lnTo>
                <a:lnTo>
                  <a:pt x="1804819" y="342900"/>
                </a:lnTo>
                <a:lnTo>
                  <a:pt x="1871299" y="345439"/>
                </a:lnTo>
                <a:lnTo>
                  <a:pt x="1938640" y="346709"/>
                </a:lnTo>
                <a:lnTo>
                  <a:pt x="2006825" y="349250"/>
                </a:lnTo>
                <a:lnTo>
                  <a:pt x="2216247" y="353059"/>
                </a:lnTo>
                <a:lnTo>
                  <a:pt x="2287613" y="355600"/>
                </a:lnTo>
                <a:lnTo>
                  <a:pt x="2580363" y="360679"/>
                </a:lnTo>
                <a:lnTo>
                  <a:pt x="4619012" y="360679"/>
                </a:lnTo>
                <a:lnTo>
                  <a:pt x="4911762" y="355600"/>
                </a:lnTo>
                <a:lnTo>
                  <a:pt x="4983128" y="353059"/>
                </a:lnTo>
                <a:lnTo>
                  <a:pt x="5192550" y="349250"/>
                </a:lnTo>
                <a:lnTo>
                  <a:pt x="5260735" y="346709"/>
                </a:lnTo>
                <a:lnTo>
                  <a:pt x="5328076" y="345439"/>
                </a:lnTo>
                <a:lnTo>
                  <a:pt x="5394556" y="342900"/>
                </a:lnTo>
                <a:lnTo>
                  <a:pt x="5460155" y="341629"/>
                </a:lnTo>
                <a:lnTo>
                  <a:pt x="5588633" y="336550"/>
                </a:lnTo>
                <a:lnTo>
                  <a:pt x="5651474" y="335279"/>
                </a:lnTo>
                <a:lnTo>
                  <a:pt x="6275359" y="307339"/>
                </a:lnTo>
                <a:lnTo>
                  <a:pt x="6325455" y="303529"/>
                </a:lnTo>
                <a:lnTo>
                  <a:pt x="6422072" y="298450"/>
                </a:lnTo>
                <a:lnTo>
                  <a:pt x="6468554" y="294639"/>
                </a:lnTo>
                <a:lnTo>
                  <a:pt x="6513793" y="292100"/>
                </a:lnTo>
                <a:lnTo>
                  <a:pt x="6557770" y="288289"/>
                </a:lnTo>
                <a:lnTo>
                  <a:pt x="6600466" y="285750"/>
                </a:lnTo>
                <a:lnTo>
                  <a:pt x="6641862" y="281939"/>
                </a:lnTo>
                <a:lnTo>
                  <a:pt x="6681938" y="279400"/>
                </a:lnTo>
                <a:lnTo>
                  <a:pt x="6758057" y="271779"/>
                </a:lnTo>
                <a:lnTo>
                  <a:pt x="6794062" y="269239"/>
                </a:lnTo>
                <a:lnTo>
                  <a:pt x="6893626" y="257809"/>
                </a:lnTo>
                <a:lnTo>
                  <a:pt x="6923935" y="254000"/>
                </a:lnTo>
                <a:lnTo>
                  <a:pt x="6952772" y="251459"/>
                </a:lnTo>
                <a:lnTo>
                  <a:pt x="7005954" y="243839"/>
                </a:lnTo>
                <a:lnTo>
                  <a:pt x="7053021" y="236219"/>
                </a:lnTo>
                <a:lnTo>
                  <a:pt x="7093821" y="228600"/>
                </a:lnTo>
                <a:lnTo>
                  <a:pt x="7142935" y="217169"/>
                </a:lnTo>
                <a:lnTo>
                  <a:pt x="7156008" y="212089"/>
                </a:lnTo>
                <a:lnTo>
                  <a:pt x="7167399" y="208279"/>
                </a:lnTo>
                <a:lnTo>
                  <a:pt x="7199376" y="184150"/>
                </a:lnTo>
                <a:lnTo>
                  <a:pt x="7198471" y="180339"/>
                </a:lnTo>
                <a:lnTo>
                  <a:pt x="7167399" y="160019"/>
                </a:lnTo>
                <a:lnTo>
                  <a:pt x="7156008" y="154939"/>
                </a:lnTo>
                <a:lnTo>
                  <a:pt x="7111823" y="143509"/>
                </a:lnTo>
                <a:lnTo>
                  <a:pt x="7074214" y="135889"/>
                </a:lnTo>
                <a:lnTo>
                  <a:pt x="7030262" y="128269"/>
                </a:lnTo>
                <a:lnTo>
                  <a:pt x="6980118" y="120650"/>
                </a:lnTo>
                <a:lnTo>
                  <a:pt x="6893626" y="109219"/>
                </a:lnTo>
                <a:lnTo>
                  <a:pt x="6861865" y="106679"/>
                </a:lnTo>
                <a:lnTo>
                  <a:pt x="6758057" y="95250"/>
                </a:lnTo>
                <a:lnTo>
                  <a:pt x="6720677" y="92709"/>
                </a:lnTo>
                <a:lnTo>
                  <a:pt x="6681938" y="88900"/>
                </a:lnTo>
                <a:lnTo>
                  <a:pt x="6641862" y="86359"/>
                </a:lnTo>
                <a:lnTo>
                  <a:pt x="6557770" y="78739"/>
                </a:lnTo>
                <a:lnTo>
                  <a:pt x="6468554" y="73659"/>
                </a:lnTo>
                <a:lnTo>
                  <a:pt x="6422072" y="69850"/>
                </a:lnTo>
                <a:lnTo>
                  <a:pt x="6374366" y="67309"/>
                </a:lnTo>
                <a:lnTo>
                  <a:pt x="6325455" y="63500"/>
                </a:lnTo>
                <a:lnTo>
                  <a:pt x="6118143" y="53339"/>
                </a:lnTo>
                <a:lnTo>
                  <a:pt x="6063493" y="49529"/>
                </a:lnTo>
                <a:lnTo>
                  <a:pt x="5893077" y="41909"/>
                </a:lnTo>
                <a:lnTo>
                  <a:pt x="5834179" y="40639"/>
                </a:lnTo>
                <a:lnTo>
                  <a:pt x="5588633" y="30479"/>
                </a:lnTo>
                <a:lnTo>
                  <a:pt x="5524854" y="29209"/>
                </a:lnTo>
                <a:lnTo>
                  <a:pt x="5460155" y="26669"/>
                </a:lnTo>
                <a:lnTo>
                  <a:pt x="5394556" y="25400"/>
                </a:lnTo>
                <a:lnTo>
                  <a:pt x="5328076" y="22859"/>
                </a:lnTo>
                <a:lnTo>
                  <a:pt x="5260735" y="21589"/>
                </a:lnTo>
                <a:lnTo>
                  <a:pt x="5192550" y="19050"/>
                </a:lnTo>
                <a:lnTo>
                  <a:pt x="5053728" y="16509"/>
                </a:lnTo>
                <a:lnTo>
                  <a:pt x="4983128" y="13969"/>
                </a:lnTo>
                <a:lnTo>
                  <a:pt x="4544097" y="6350"/>
                </a:lnTo>
                <a:close/>
              </a:path>
              <a:path w="7199630" h="367030">
                <a:moveTo>
                  <a:pt x="4315517" y="3809"/>
                </a:moveTo>
                <a:lnTo>
                  <a:pt x="2883858" y="3809"/>
                </a:lnTo>
                <a:lnTo>
                  <a:pt x="2730844" y="6350"/>
                </a:lnTo>
                <a:lnTo>
                  <a:pt x="4468531" y="6350"/>
                </a:lnTo>
                <a:lnTo>
                  <a:pt x="4315517" y="3809"/>
                </a:lnTo>
                <a:close/>
              </a:path>
              <a:path w="7199630" h="367030">
                <a:moveTo>
                  <a:pt x="4160122" y="2539"/>
                </a:moveTo>
                <a:lnTo>
                  <a:pt x="3039253" y="2539"/>
                </a:lnTo>
                <a:lnTo>
                  <a:pt x="2961268" y="3809"/>
                </a:lnTo>
                <a:lnTo>
                  <a:pt x="4238107" y="3809"/>
                </a:lnTo>
                <a:lnTo>
                  <a:pt x="4160122" y="2539"/>
                </a:lnTo>
                <a:close/>
              </a:path>
              <a:path w="7199630" h="367030">
                <a:moveTo>
                  <a:pt x="4002498" y="1269"/>
                </a:moveTo>
                <a:lnTo>
                  <a:pt x="3196877" y="1269"/>
                </a:lnTo>
                <a:lnTo>
                  <a:pt x="3117796" y="2539"/>
                </a:lnTo>
                <a:lnTo>
                  <a:pt x="4081579" y="2539"/>
                </a:lnTo>
                <a:lnTo>
                  <a:pt x="4002498" y="1269"/>
                </a:lnTo>
                <a:close/>
              </a:path>
              <a:path w="7199630" h="367030">
                <a:moveTo>
                  <a:pt x="3762216" y="0"/>
                </a:moveTo>
                <a:lnTo>
                  <a:pt x="3437159" y="0"/>
                </a:lnTo>
                <a:lnTo>
                  <a:pt x="3356577" y="1269"/>
                </a:lnTo>
                <a:lnTo>
                  <a:pt x="3842798" y="1269"/>
                </a:lnTo>
                <a:lnTo>
                  <a:pt x="3762216" y="0"/>
                </a:lnTo>
                <a:close/>
              </a:path>
            </a:pathLst>
          </a:custGeom>
          <a:solidFill>
            <a:srgbClr val="4F81BC"/>
          </a:solidFill>
        </p:spPr>
        <p:txBody>
          <a:bodyPr wrap="square" lIns="0" tIns="0" rIns="0" bIns="0" rtlCol="0"/>
          <a:lstStyle/>
          <a:p>
            <a:endParaRPr/>
          </a:p>
        </p:txBody>
      </p:sp>
      <p:sp>
        <p:nvSpPr>
          <p:cNvPr id="29" name="object 29"/>
          <p:cNvSpPr/>
          <p:nvPr/>
        </p:nvSpPr>
        <p:spPr>
          <a:xfrm>
            <a:off x="893825" y="933450"/>
            <a:ext cx="7199630" cy="367665"/>
          </a:xfrm>
          <a:custGeom>
            <a:avLst/>
            <a:gdLst/>
            <a:ahLst/>
            <a:cxnLst/>
            <a:rect l="l" t="t" r="r" b="b"/>
            <a:pathLst>
              <a:path w="7199630" h="367665">
                <a:moveTo>
                  <a:pt x="0" y="183641"/>
                </a:moveTo>
                <a:lnTo>
                  <a:pt x="31976" y="159047"/>
                </a:lnTo>
                <a:lnTo>
                  <a:pt x="71174" y="147108"/>
                </a:lnTo>
                <a:lnTo>
                  <a:pt x="125161" y="135444"/>
                </a:lnTo>
                <a:lnTo>
                  <a:pt x="169113" y="127833"/>
                </a:lnTo>
                <a:lnTo>
                  <a:pt x="219257" y="120363"/>
                </a:lnTo>
                <a:lnTo>
                  <a:pt x="275440" y="113043"/>
                </a:lnTo>
                <a:lnTo>
                  <a:pt x="337510" y="105879"/>
                </a:lnTo>
                <a:lnTo>
                  <a:pt x="405313" y="98879"/>
                </a:lnTo>
                <a:lnTo>
                  <a:pt x="478698" y="92052"/>
                </a:lnTo>
                <a:lnTo>
                  <a:pt x="517437" y="88705"/>
                </a:lnTo>
                <a:lnTo>
                  <a:pt x="557513" y="85405"/>
                </a:lnTo>
                <a:lnTo>
                  <a:pt x="598909" y="82151"/>
                </a:lnTo>
                <a:lnTo>
                  <a:pt x="641605" y="78945"/>
                </a:lnTo>
                <a:lnTo>
                  <a:pt x="685582" y="75789"/>
                </a:lnTo>
                <a:lnTo>
                  <a:pt x="730821" y="72682"/>
                </a:lnTo>
                <a:lnTo>
                  <a:pt x="777303" y="69625"/>
                </a:lnTo>
                <a:lnTo>
                  <a:pt x="825009" y="66621"/>
                </a:lnTo>
                <a:lnTo>
                  <a:pt x="873920" y="63669"/>
                </a:lnTo>
                <a:lnTo>
                  <a:pt x="924016" y="60771"/>
                </a:lnTo>
                <a:lnTo>
                  <a:pt x="975280" y="57928"/>
                </a:lnTo>
                <a:lnTo>
                  <a:pt x="1027692" y="55141"/>
                </a:lnTo>
                <a:lnTo>
                  <a:pt x="1081232" y="52410"/>
                </a:lnTo>
                <a:lnTo>
                  <a:pt x="1135882" y="49737"/>
                </a:lnTo>
                <a:lnTo>
                  <a:pt x="1191622" y="47122"/>
                </a:lnTo>
                <a:lnTo>
                  <a:pt x="1248434" y="44567"/>
                </a:lnTo>
                <a:lnTo>
                  <a:pt x="1306298" y="42072"/>
                </a:lnTo>
                <a:lnTo>
                  <a:pt x="1365196" y="39639"/>
                </a:lnTo>
                <a:lnTo>
                  <a:pt x="1425109" y="37268"/>
                </a:lnTo>
                <a:lnTo>
                  <a:pt x="1486017" y="34961"/>
                </a:lnTo>
                <a:lnTo>
                  <a:pt x="1547901" y="32718"/>
                </a:lnTo>
                <a:lnTo>
                  <a:pt x="1610742" y="30541"/>
                </a:lnTo>
                <a:lnTo>
                  <a:pt x="1674521" y="28429"/>
                </a:lnTo>
                <a:lnTo>
                  <a:pt x="1739220" y="26386"/>
                </a:lnTo>
                <a:lnTo>
                  <a:pt x="1804819" y="24410"/>
                </a:lnTo>
                <a:lnTo>
                  <a:pt x="1871299" y="22504"/>
                </a:lnTo>
                <a:lnTo>
                  <a:pt x="1938640" y="20667"/>
                </a:lnTo>
                <a:lnTo>
                  <a:pt x="2006825" y="18903"/>
                </a:lnTo>
                <a:lnTo>
                  <a:pt x="2075834" y="17210"/>
                </a:lnTo>
                <a:lnTo>
                  <a:pt x="2145647" y="15590"/>
                </a:lnTo>
                <a:lnTo>
                  <a:pt x="2216247" y="14045"/>
                </a:lnTo>
                <a:lnTo>
                  <a:pt x="2287613" y="12574"/>
                </a:lnTo>
                <a:lnTo>
                  <a:pt x="2359727" y="11180"/>
                </a:lnTo>
                <a:lnTo>
                  <a:pt x="2432569" y="9862"/>
                </a:lnTo>
                <a:lnTo>
                  <a:pt x="2506121" y="8623"/>
                </a:lnTo>
                <a:lnTo>
                  <a:pt x="2580363" y="7462"/>
                </a:lnTo>
                <a:lnTo>
                  <a:pt x="2655278" y="6381"/>
                </a:lnTo>
                <a:lnTo>
                  <a:pt x="2730844" y="5382"/>
                </a:lnTo>
                <a:lnTo>
                  <a:pt x="2807044" y="4464"/>
                </a:lnTo>
                <a:lnTo>
                  <a:pt x="2883858" y="3629"/>
                </a:lnTo>
                <a:lnTo>
                  <a:pt x="2961268" y="2877"/>
                </a:lnTo>
                <a:lnTo>
                  <a:pt x="3039253" y="2211"/>
                </a:lnTo>
                <a:lnTo>
                  <a:pt x="3117796" y="1630"/>
                </a:lnTo>
                <a:lnTo>
                  <a:pt x="3196877" y="1136"/>
                </a:lnTo>
                <a:lnTo>
                  <a:pt x="3276477" y="729"/>
                </a:lnTo>
                <a:lnTo>
                  <a:pt x="3356577" y="411"/>
                </a:lnTo>
                <a:lnTo>
                  <a:pt x="3437159" y="183"/>
                </a:lnTo>
                <a:lnTo>
                  <a:pt x="3518202" y="46"/>
                </a:lnTo>
                <a:lnTo>
                  <a:pt x="3599688" y="0"/>
                </a:lnTo>
                <a:lnTo>
                  <a:pt x="3681173" y="46"/>
                </a:lnTo>
                <a:lnTo>
                  <a:pt x="3762216" y="183"/>
                </a:lnTo>
                <a:lnTo>
                  <a:pt x="3842798" y="411"/>
                </a:lnTo>
                <a:lnTo>
                  <a:pt x="3922898" y="729"/>
                </a:lnTo>
                <a:lnTo>
                  <a:pt x="4002498" y="1136"/>
                </a:lnTo>
                <a:lnTo>
                  <a:pt x="4081579" y="1630"/>
                </a:lnTo>
                <a:lnTo>
                  <a:pt x="4160122" y="2211"/>
                </a:lnTo>
                <a:lnTo>
                  <a:pt x="4238107" y="2877"/>
                </a:lnTo>
                <a:lnTo>
                  <a:pt x="4315517" y="3629"/>
                </a:lnTo>
                <a:lnTo>
                  <a:pt x="4392331" y="4464"/>
                </a:lnTo>
                <a:lnTo>
                  <a:pt x="4468531" y="5382"/>
                </a:lnTo>
                <a:lnTo>
                  <a:pt x="4544097" y="6381"/>
                </a:lnTo>
                <a:lnTo>
                  <a:pt x="4619012" y="7462"/>
                </a:lnTo>
                <a:lnTo>
                  <a:pt x="4693254" y="8623"/>
                </a:lnTo>
                <a:lnTo>
                  <a:pt x="4766806" y="9862"/>
                </a:lnTo>
                <a:lnTo>
                  <a:pt x="4839648" y="11180"/>
                </a:lnTo>
                <a:lnTo>
                  <a:pt x="4911762" y="12574"/>
                </a:lnTo>
                <a:lnTo>
                  <a:pt x="4983128" y="14045"/>
                </a:lnTo>
                <a:lnTo>
                  <a:pt x="5053728" y="15590"/>
                </a:lnTo>
                <a:lnTo>
                  <a:pt x="5123541" y="17210"/>
                </a:lnTo>
                <a:lnTo>
                  <a:pt x="5192550" y="18903"/>
                </a:lnTo>
                <a:lnTo>
                  <a:pt x="5260735" y="20667"/>
                </a:lnTo>
                <a:lnTo>
                  <a:pt x="5328076" y="22504"/>
                </a:lnTo>
                <a:lnTo>
                  <a:pt x="5394556" y="24410"/>
                </a:lnTo>
                <a:lnTo>
                  <a:pt x="5460155" y="26386"/>
                </a:lnTo>
                <a:lnTo>
                  <a:pt x="5524854" y="28429"/>
                </a:lnTo>
                <a:lnTo>
                  <a:pt x="5588633" y="30541"/>
                </a:lnTo>
                <a:lnTo>
                  <a:pt x="5651474" y="32718"/>
                </a:lnTo>
                <a:lnTo>
                  <a:pt x="5713358" y="34961"/>
                </a:lnTo>
                <a:lnTo>
                  <a:pt x="5774266" y="37268"/>
                </a:lnTo>
                <a:lnTo>
                  <a:pt x="5834179" y="39639"/>
                </a:lnTo>
                <a:lnTo>
                  <a:pt x="5893077" y="42072"/>
                </a:lnTo>
                <a:lnTo>
                  <a:pt x="5950941" y="44567"/>
                </a:lnTo>
                <a:lnTo>
                  <a:pt x="6007753" y="47122"/>
                </a:lnTo>
                <a:lnTo>
                  <a:pt x="6063493" y="49737"/>
                </a:lnTo>
                <a:lnTo>
                  <a:pt x="6118143" y="52410"/>
                </a:lnTo>
                <a:lnTo>
                  <a:pt x="6171683" y="55141"/>
                </a:lnTo>
                <a:lnTo>
                  <a:pt x="6224095" y="57928"/>
                </a:lnTo>
                <a:lnTo>
                  <a:pt x="6275359" y="60771"/>
                </a:lnTo>
                <a:lnTo>
                  <a:pt x="6325455" y="63669"/>
                </a:lnTo>
                <a:lnTo>
                  <a:pt x="6374366" y="66621"/>
                </a:lnTo>
                <a:lnTo>
                  <a:pt x="6422072" y="69625"/>
                </a:lnTo>
                <a:lnTo>
                  <a:pt x="6468554" y="72682"/>
                </a:lnTo>
                <a:lnTo>
                  <a:pt x="6513793" y="75789"/>
                </a:lnTo>
                <a:lnTo>
                  <a:pt x="6557770" y="78945"/>
                </a:lnTo>
                <a:lnTo>
                  <a:pt x="6600466" y="82151"/>
                </a:lnTo>
                <a:lnTo>
                  <a:pt x="6641862" y="85405"/>
                </a:lnTo>
                <a:lnTo>
                  <a:pt x="6681938" y="88705"/>
                </a:lnTo>
                <a:lnTo>
                  <a:pt x="6720677" y="92052"/>
                </a:lnTo>
                <a:lnTo>
                  <a:pt x="6794062" y="98879"/>
                </a:lnTo>
                <a:lnTo>
                  <a:pt x="6861865" y="105879"/>
                </a:lnTo>
                <a:lnTo>
                  <a:pt x="6923935" y="113043"/>
                </a:lnTo>
                <a:lnTo>
                  <a:pt x="6980118" y="120363"/>
                </a:lnTo>
                <a:lnTo>
                  <a:pt x="7030262" y="127833"/>
                </a:lnTo>
                <a:lnTo>
                  <a:pt x="7074214" y="135444"/>
                </a:lnTo>
                <a:lnTo>
                  <a:pt x="7111823" y="143189"/>
                </a:lnTo>
                <a:lnTo>
                  <a:pt x="7156008" y="155039"/>
                </a:lnTo>
                <a:lnTo>
                  <a:pt x="7191296" y="171233"/>
                </a:lnTo>
                <a:lnTo>
                  <a:pt x="7199376" y="183641"/>
                </a:lnTo>
                <a:lnTo>
                  <a:pt x="7198471" y="187801"/>
                </a:lnTo>
                <a:lnTo>
                  <a:pt x="7156008" y="212244"/>
                </a:lnTo>
                <a:lnTo>
                  <a:pt x="7111823" y="224094"/>
                </a:lnTo>
                <a:lnTo>
                  <a:pt x="7074214" y="231839"/>
                </a:lnTo>
                <a:lnTo>
                  <a:pt x="7030262" y="239450"/>
                </a:lnTo>
                <a:lnTo>
                  <a:pt x="6980118" y="246920"/>
                </a:lnTo>
                <a:lnTo>
                  <a:pt x="6923935" y="254240"/>
                </a:lnTo>
                <a:lnTo>
                  <a:pt x="6861865" y="261404"/>
                </a:lnTo>
                <a:lnTo>
                  <a:pt x="6794062" y="268404"/>
                </a:lnTo>
                <a:lnTo>
                  <a:pt x="6720677" y="275231"/>
                </a:lnTo>
                <a:lnTo>
                  <a:pt x="6681938" y="278578"/>
                </a:lnTo>
                <a:lnTo>
                  <a:pt x="6641862" y="281878"/>
                </a:lnTo>
                <a:lnTo>
                  <a:pt x="6600466" y="285132"/>
                </a:lnTo>
                <a:lnTo>
                  <a:pt x="6557770" y="288338"/>
                </a:lnTo>
                <a:lnTo>
                  <a:pt x="6513793" y="291494"/>
                </a:lnTo>
                <a:lnTo>
                  <a:pt x="6468554" y="294601"/>
                </a:lnTo>
                <a:lnTo>
                  <a:pt x="6422072" y="297658"/>
                </a:lnTo>
                <a:lnTo>
                  <a:pt x="6374366" y="300662"/>
                </a:lnTo>
                <a:lnTo>
                  <a:pt x="6325455" y="303614"/>
                </a:lnTo>
                <a:lnTo>
                  <a:pt x="6275359" y="306512"/>
                </a:lnTo>
                <a:lnTo>
                  <a:pt x="6224095" y="309355"/>
                </a:lnTo>
                <a:lnTo>
                  <a:pt x="6171683" y="312142"/>
                </a:lnTo>
                <a:lnTo>
                  <a:pt x="6118143" y="314873"/>
                </a:lnTo>
                <a:lnTo>
                  <a:pt x="6063493" y="317546"/>
                </a:lnTo>
                <a:lnTo>
                  <a:pt x="6007753" y="320161"/>
                </a:lnTo>
                <a:lnTo>
                  <a:pt x="5950941" y="322716"/>
                </a:lnTo>
                <a:lnTo>
                  <a:pt x="5893077" y="325211"/>
                </a:lnTo>
                <a:lnTo>
                  <a:pt x="5834179" y="327644"/>
                </a:lnTo>
                <a:lnTo>
                  <a:pt x="5774266" y="330015"/>
                </a:lnTo>
                <a:lnTo>
                  <a:pt x="5713358" y="332322"/>
                </a:lnTo>
                <a:lnTo>
                  <a:pt x="5651474" y="334565"/>
                </a:lnTo>
                <a:lnTo>
                  <a:pt x="5588633" y="336742"/>
                </a:lnTo>
                <a:lnTo>
                  <a:pt x="5524854" y="338854"/>
                </a:lnTo>
                <a:lnTo>
                  <a:pt x="5460155" y="340897"/>
                </a:lnTo>
                <a:lnTo>
                  <a:pt x="5394556" y="342873"/>
                </a:lnTo>
                <a:lnTo>
                  <a:pt x="5328076" y="344779"/>
                </a:lnTo>
                <a:lnTo>
                  <a:pt x="5260735" y="346616"/>
                </a:lnTo>
                <a:lnTo>
                  <a:pt x="5192550" y="348380"/>
                </a:lnTo>
                <a:lnTo>
                  <a:pt x="5123541" y="350073"/>
                </a:lnTo>
                <a:lnTo>
                  <a:pt x="5053728" y="351693"/>
                </a:lnTo>
                <a:lnTo>
                  <a:pt x="4983128" y="353238"/>
                </a:lnTo>
                <a:lnTo>
                  <a:pt x="4911762" y="354709"/>
                </a:lnTo>
                <a:lnTo>
                  <a:pt x="4839648" y="356103"/>
                </a:lnTo>
                <a:lnTo>
                  <a:pt x="4766806" y="357421"/>
                </a:lnTo>
                <a:lnTo>
                  <a:pt x="4693254" y="358660"/>
                </a:lnTo>
                <a:lnTo>
                  <a:pt x="4619012" y="359821"/>
                </a:lnTo>
                <a:lnTo>
                  <a:pt x="4544097" y="360902"/>
                </a:lnTo>
                <a:lnTo>
                  <a:pt x="4468531" y="361901"/>
                </a:lnTo>
                <a:lnTo>
                  <a:pt x="4392331" y="362819"/>
                </a:lnTo>
                <a:lnTo>
                  <a:pt x="4315517" y="363654"/>
                </a:lnTo>
                <a:lnTo>
                  <a:pt x="4238107" y="364406"/>
                </a:lnTo>
                <a:lnTo>
                  <a:pt x="4160122" y="365072"/>
                </a:lnTo>
                <a:lnTo>
                  <a:pt x="4081579" y="365653"/>
                </a:lnTo>
                <a:lnTo>
                  <a:pt x="4002498" y="366147"/>
                </a:lnTo>
                <a:lnTo>
                  <a:pt x="3922898" y="366554"/>
                </a:lnTo>
                <a:lnTo>
                  <a:pt x="3842798" y="366872"/>
                </a:lnTo>
                <a:lnTo>
                  <a:pt x="3762216" y="367100"/>
                </a:lnTo>
                <a:lnTo>
                  <a:pt x="3681173" y="367237"/>
                </a:lnTo>
                <a:lnTo>
                  <a:pt x="3599688" y="367284"/>
                </a:lnTo>
                <a:lnTo>
                  <a:pt x="3518202" y="367237"/>
                </a:lnTo>
                <a:lnTo>
                  <a:pt x="3437159" y="367100"/>
                </a:lnTo>
                <a:lnTo>
                  <a:pt x="3356577" y="366872"/>
                </a:lnTo>
                <a:lnTo>
                  <a:pt x="3276477" y="366554"/>
                </a:lnTo>
                <a:lnTo>
                  <a:pt x="3196877" y="366147"/>
                </a:lnTo>
                <a:lnTo>
                  <a:pt x="3117796" y="365653"/>
                </a:lnTo>
                <a:lnTo>
                  <a:pt x="3039253" y="365072"/>
                </a:lnTo>
                <a:lnTo>
                  <a:pt x="2961268" y="364406"/>
                </a:lnTo>
                <a:lnTo>
                  <a:pt x="2883858" y="363654"/>
                </a:lnTo>
                <a:lnTo>
                  <a:pt x="2807044" y="362819"/>
                </a:lnTo>
                <a:lnTo>
                  <a:pt x="2730844" y="361901"/>
                </a:lnTo>
                <a:lnTo>
                  <a:pt x="2655278" y="360902"/>
                </a:lnTo>
                <a:lnTo>
                  <a:pt x="2580363" y="359821"/>
                </a:lnTo>
                <a:lnTo>
                  <a:pt x="2506121" y="358660"/>
                </a:lnTo>
                <a:lnTo>
                  <a:pt x="2432569" y="357421"/>
                </a:lnTo>
                <a:lnTo>
                  <a:pt x="2359727" y="356103"/>
                </a:lnTo>
                <a:lnTo>
                  <a:pt x="2287613" y="354709"/>
                </a:lnTo>
                <a:lnTo>
                  <a:pt x="2216247" y="353238"/>
                </a:lnTo>
                <a:lnTo>
                  <a:pt x="2145647" y="351693"/>
                </a:lnTo>
                <a:lnTo>
                  <a:pt x="2075834" y="350073"/>
                </a:lnTo>
                <a:lnTo>
                  <a:pt x="2006825" y="348380"/>
                </a:lnTo>
                <a:lnTo>
                  <a:pt x="1938640" y="346616"/>
                </a:lnTo>
                <a:lnTo>
                  <a:pt x="1871299" y="344779"/>
                </a:lnTo>
                <a:lnTo>
                  <a:pt x="1804819" y="342873"/>
                </a:lnTo>
                <a:lnTo>
                  <a:pt x="1739220" y="340897"/>
                </a:lnTo>
                <a:lnTo>
                  <a:pt x="1674521" y="338854"/>
                </a:lnTo>
                <a:lnTo>
                  <a:pt x="1610742" y="336742"/>
                </a:lnTo>
                <a:lnTo>
                  <a:pt x="1547901" y="334565"/>
                </a:lnTo>
                <a:lnTo>
                  <a:pt x="1486017" y="332322"/>
                </a:lnTo>
                <a:lnTo>
                  <a:pt x="1425109" y="330015"/>
                </a:lnTo>
                <a:lnTo>
                  <a:pt x="1365196" y="327644"/>
                </a:lnTo>
                <a:lnTo>
                  <a:pt x="1306298" y="325211"/>
                </a:lnTo>
                <a:lnTo>
                  <a:pt x="1248434" y="322716"/>
                </a:lnTo>
                <a:lnTo>
                  <a:pt x="1191622" y="320161"/>
                </a:lnTo>
                <a:lnTo>
                  <a:pt x="1135882" y="317546"/>
                </a:lnTo>
                <a:lnTo>
                  <a:pt x="1081232" y="314873"/>
                </a:lnTo>
                <a:lnTo>
                  <a:pt x="1027692" y="312142"/>
                </a:lnTo>
                <a:lnTo>
                  <a:pt x="975280" y="309355"/>
                </a:lnTo>
                <a:lnTo>
                  <a:pt x="924016" y="306512"/>
                </a:lnTo>
                <a:lnTo>
                  <a:pt x="873920" y="303614"/>
                </a:lnTo>
                <a:lnTo>
                  <a:pt x="825009" y="300662"/>
                </a:lnTo>
                <a:lnTo>
                  <a:pt x="777303" y="297658"/>
                </a:lnTo>
                <a:lnTo>
                  <a:pt x="730821" y="294601"/>
                </a:lnTo>
                <a:lnTo>
                  <a:pt x="685582" y="291494"/>
                </a:lnTo>
                <a:lnTo>
                  <a:pt x="641605" y="288338"/>
                </a:lnTo>
                <a:lnTo>
                  <a:pt x="598909" y="285132"/>
                </a:lnTo>
                <a:lnTo>
                  <a:pt x="557513" y="281878"/>
                </a:lnTo>
                <a:lnTo>
                  <a:pt x="517437" y="278578"/>
                </a:lnTo>
                <a:lnTo>
                  <a:pt x="478698" y="275231"/>
                </a:lnTo>
                <a:lnTo>
                  <a:pt x="405313" y="268404"/>
                </a:lnTo>
                <a:lnTo>
                  <a:pt x="337510" y="261404"/>
                </a:lnTo>
                <a:lnTo>
                  <a:pt x="275440" y="254240"/>
                </a:lnTo>
                <a:lnTo>
                  <a:pt x="219257" y="246920"/>
                </a:lnTo>
                <a:lnTo>
                  <a:pt x="169113" y="239450"/>
                </a:lnTo>
                <a:lnTo>
                  <a:pt x="125161" y="231839"/>
                </a:lnTo>
                <a:lnTo>
                  <a:pt x="87552" y="224094"/>
                </a:lnTo>
                <a:lnTo>
                  <a:pt x="43367" y="212244"/>
                </a:lnTo>
                <a:lnTo>
                  <a:pt x="8079" y="196050"/>
                </a:lnTo>
                <a:lnTo>
                  <a:pt x="0" y="183641"/>
                </a:lnTo>
                <a:close/>
              </a:path>
            </a:pathLst>
          </a:custGeom>
          <a:ln w="25908">
            <a:solidFill>
              <a:srgbClr val="385D89"/>
            </a:solidFill>
          </a:ln>
        </p:spPr>
        <p:txBody>
          <a:bodyPr wrap="square" lIns="0" tIns="0" rIns="0" bIns="0" rtlCol="0"/>
          <a:lstStyle/>
          <a:p>
            <a:endParaRPr/>
          </a:p>
        </p:txBody>
      </p:sp>
      <p:sp>
        <p:nvSpPr>
          <p:cNvPr id="30" name="object 30"/>
          <p:cNvSpPr txBox="1"/>
          <p:nvPr/>
        </p:nvSpPr>
        <p:spPr>
          <a:xfrm>
            <a:off x="2766822" y="960882"/>
            <a:ext cx="34512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Folyamat-előkészítés</a:t>
            </a:r>
            <a:r>
              <a:rPr sz="1800" spc="-25" dirty="0">
                <a:solidFill>
                  <a:srgbClr val="FFFFFF"/>
                </a:solidFill>
                <a:latin typeface="Arial"/>
                <a:cs typeface="Arial"/>
              </a:rPr>
              <a:t> </a:t>
            </a:r>
            <a:r>
              <a:rPr sz="1800" spc="-5" dirty="0">
                <a:solidFill>
                  <a:srgbClr val="FFFFFF"/>
                </a:solidFill>
                <a:latin typeface="Arial"/>
                <a:cs typeface="Arial"/>
              </a:rPr>
              <a:t>2017.01.02.</a:t>
            </a:r>
            <a:endParaRPr sz="1800">
              <a:latin typeface="Arial"/>
              <a:cs typeface="Arial"/>
            </a:endParaRPr>
          </a:p>
        </p:txBody>
      </p:sp>
      <p:sp>
        <p:nvSpPr>
          <p:cNvPr id="31" name="object 31"/>
          <p:cNvSpPr txBox="1"/>
          <p:nvPr/>
        </p:nvSpPr>
        <p:spPr>
          <a:xfrm>
            <a:off x="2160523" y="6410959"/>
            <a:ext cx="4954905" cy="391795"/>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888888"/>
                </a:solidFill>
                <a:latin typeface="Arial"/>
                <a:cs typeface="Arial"/>
              </a:rPr>
              <a:t>A </a:t>
            </a:r>
            <a:r>
              <a:rPr sz="1200" b="1" spc="-5" dirty="0">
                <a:solidFill>
                  <a:srgbClr val="888888"/>
                </a:solidFill>
                <a:latin typeface="Arial"/>
                <a:cs typeface="Arial"/>
              </a:rPr>
              <a:t>tanulói lemorzsolódással </a:t>
            </a:r>
            <a:r>
              <a:rPr sz="1200" b="1" spc="-10" dirty="0">
                <a:solidFill>
                  <a:srgbClr val="888888"/>
                </a:solidFill>
                <a:latin typeface="Arial"/>
                <a:cs typeface="Arial"/>
              </a:rPr>
              <a:t>veszélyeztetett </a:t>
            </a:r>
            <a:r>
              <a:rPr sz="1200" b="1" spc="-5" dirty="0">
                <a:solidFill>
                  <a:srgbClr val="888888"/>
                </a:solidFill>
                <a:latin typeface="Arial"/>
                <a:cs typeface="Arial"/>
              </a:rPr>
              <a:t>intézmények</a:t>
            </a:r>
            <a:r>
              <a:rPr sz="1200" b="1" spc="25" dirty="0">
                <a:solidFill>
                  <a:srgbClr val="888888"/>
                </a:solidFill>
                <a:latin typeface="Arial"/>
                <a:cs typeface="Arial"/>
              </a:rPr>
              <a:t> </a:t>
            </a:r>
            <a:r>
              <a:rPr sz="1200" b="1" spc="-5" dirty="0">
                <a:solidFill>
                  <a:srgbClr val="888888"/>
                </a:solidFill>
                <a:latin typeface="Arial"/>
                <a:cs typeface="Arial"/>
              </a:rPr>
              <a:t>támogatása</a:t>
            </a:r>
            <a:endParaRPr sz="1200">
              <a:latin typeface="Arial"/>
              <a:cs typeface="Arial"/>
            </a:endParaRPr>
          </a:p>
          <a:p>
            <a:pPr marL="3810" algn="ctr">
              <a:lnSpc>
                <a:spcPct val="100000"/>
              </a:lnSpc>
              <a:spcBef>
                <a:spcPts val="5"/>
              </a:spcBef>
            </a:pPr>
            <a:r>
              <a:rPr sz="1200" b="1" spc="-5" dirty="0">
                <a:solidFill>
                  <a:srgbClr val="888888"/>
                </a:solidFill>
                <a:latin typeface="Arial"/>
                <a:cs typeface="Arial"/>
              </a:rPr>
              <a:t>EFOP-3.1.5-16-2016-00001</a:t>
            </a:r>
            <a:endParaRPr sz="12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1264" y="1770888"/>
            <a:ext cx="200025" cy="1664335"/>
          </a:xfrm>
          <a:custGeom>
            <a:avLst/>
            <a:gdLst/>
            <a:ahLst/>
            <a:cxnLst/>
            <a:rect l="l" t="t" r="r" b="b"/>
            <a:pathLst>
              <a:path w="200025" h="1664335">
                <a:moveTo>
                  <a:pt x="0" y="1664207"/>
                </a:moveTo>
                <a:lnTo>
                  <a:pt x="199644" y="1664207"/>
                </a:lnTo>
                <a:lnTo>
                  <a:pt x="199644" y="0"/>
                </a:lnTo>
                <a:lnTo>
                  <a:pt x="0" y="0"/>
                </a:lnTo>
                <a:lnTo>
                  <a:pt x="0" y="1664207"/>
                </a:lnTo>
                <a:close/>
              </a:path>
            </a:pathLst>
          </a:custGeom>
          <a:solidFill>
            <a:srgbClr val="B1C1DB"/>
          </a:solidFill>
        </p:spPr>
        <p:txBody>
          <a:bodyPr wrap="square" lIns="0" tIns="0" rIns="0" bIns="0" rtlCol="0"/>
          <a:lstStyle/>
          <a:p>
            <a:endParaRPr/>
          </a:p>
        </p:txBody>
      </p:sp>
      <p:sp>
        <p:nvSpPr>
          <p:cNvPr id="3" name="object 3"/>
          <p:cNvSpPr/>
          <p:nvPr/>
        </p:nvSpPr>
        <p:spPr>
          <a:xfrm>
            <a:off x="767333" y="1437894"/>
            <a:ext cx="3451860" cy="1339850"/>
          </a:xfrm>
          <a:custGeom>
            <a:avLst/>
            <a:gdLst/>
            <a:ahLst/>
            <a:cxnLst/>
            <a:rect l="l" t="t" r="r" b="b"/>
            <a:pathLst>
              <a:path w="3451860" h="1339850">
                <a:moveTo>
                  <a:pt x="3317875" y="0"/>
                </a:moveTo>
                <a:lnTo>
                  <a:pt x="133959" y="0"/>
                </a:lnTo>
                <a:lnTo>
                  <a:pt x="91620" y="6826"/>
                </a:lnTo>
                <a:lnTo>
                  <a:pt x="54847" y="25838"/>
                </a:lnTo>
                <a:lnTo>
                  <a:pt x="25848" y="54836"/>
                </a:lnTo>
                <a:lnTo>
                  <a:pt x="6829" y="91618"/>
                </a:lnTo>
                <a:lnTo>
                  <a:pt x="0" y="133984"/>
                </a:lnTo>
                <a:lnTo>
                  <a:pt x="0" y="1205610"/>
                </a:lnTo>
                <a:lnTo>
                  <a:pt x="6829" y="1247977"/>
                </a:lnTo>
                <a:lnTo>
                  <a:pt x="25848" y="1284759"/>
                </a:lnTo>
                <a:lnTo>
                  <a:pt x="54847" y="1313757"/>
                </a:lnTo>
                <a:lnTo>
                  <a:pt x="91620" y="1332769"/>
                </a:lnTo>
                <a:lnTo>
                  <a:pt x="133959" y="1339595"/>
                </a:lnTo>
                <a:lnTo>
                  <a:pt x="3317875" y="1339595"/>
                </a:lnTo>
                <a:lnTo>
                  <a:pt x="3360241" y="1332769"/>
                </a:lnTo>
                <a:lnTo>
                  <a:pt x="3397023" y="1313757"/>
                </a:lnTo>
                <a:lnTo>
                  <a:pt x="3426021" y="1284759"/>
                </a:lnTo>
                <a:lnTo>
                  <a:pt x="3445033" y="1247977"/>
                </a:lnTo>
                <a:lnTo>
                  <a:pt x="3451860" y="1205610"/>
                </a:lnTo>
                <a:lnTo>
                  <a:pt x="3451860" y="133984"/>
                </a:lnTo>
                <a:lnTo>
                  <a:pt x="3445033" y="91618"/>
                </a:lnTo>
                <a:lnTo>
                  <a:pt x="3426021" y="54836"/>
                </a:lnTo>
                <a:lnTo>
                  <a:pt x="3397023" y="25838"/>
                </a:lnTo>
                <a:lnTo>
                  <a:pt x="3360241" y="6826"/>
                </a:lnTo>
                <a:lnTo>
                  <a:pt x="3317875" y="0"/>
                </a:lnTo>
                <a:close/>
              </a:path>
            </a:pathLst>
          </a:custGeom>
          <a:solidFill>
            <a:srgbClr val="4F81BC"/>
          </a:solidFill>
        </p:spPr>
        <p:txBody>
          <a:bodyPr wrap="square" lIns="0" tIns="0" rIns="0" bIns="0" rtlCol="0"/>
          <a:lstStyle/>
          <a:p>
            <a:endParaRPr/>
          </a:p>
        </p:txBody>
      </p:sp>
      <p:sp>
        <p:nvSpPr>
          <p:cNvPr id="4" name="object 4"/>
          <p:cNvSpPr/>
          <p:nvPr/>
        </p:nvSpPr>
        <p:spPr>
          <a:xfrm>
            <a:off x="767333" y="1437894"/>
            <a:ext cx="3451860" cy="1339850"/>
          </a:xfrm>
          <a:custGeom>
            <a:avLst/>
            <a:gdLst/>
            <a:ahLst/>
            <a:cxnLst/>
            <a:rect l="l" t="t" r="r" b="b"/>
            <a:pathLst>
              <a:path w="3451860" h="1339850">
                <a:moveTo>
                  <a:pt x="0" y="133984"/>
                </a:moveTo>
                <a:lnTo>
                  <a:pt x="6829" y="91618"/>
                </a:lnTo>
                <a:lnTo>
                  <a:pt x="25848" y="54836"/>
                </a:lnTo>
                <a:lnTo>
                  <a:pt x="54847" y="25838"/>
                </a:lnTo>
                <a:lnTo>
                  <a:pt x="91620" y="6826"/>
                </a:lnTo>
                <a:lnTo>
                  <a:pt x="133959" y="0"/>
                </a:lnTo>
                <a:lnTo>
                  <a:pt x="3317875" y="0"/>
                </a:lnTo>
                <a:lnTo>
                  <a:pt x="3360241" y="6826"/>
                </a:lnTo>
                <a:lnTo>
                  <a:pt x="3397023" y="25838"/>
                </a:lnTo>
                <a:lnTo>
                  <a:pt x="3426021" y="54836"/>
                </a:lnTo>
                <a:lnTo>
                  <a:pt x="3445033" y="91618"/>
                </a:lnTo>
                <a:lnTo>
                  <a:pt x="3451860" y="133984"/>
                </a:lnTo>
                <a:lnTo>
                  <a:pt x="3451860" y="1205610"/>
                </a:lnTo>
                <a:lnTo>
                  <a:pt x="3445033" y="1247977"/>
                </a:lnTo>
                <a:lnTo>
                  <a:pt x="3426021" y="1284759"/>
                </a:lnTo>
                <a:lnTo>
                  <a:pt x="3397023" y="1313757"/>
                </a:lnTo>
                <a:lnTo>
                  <a:pt x="3360241" y="1332769"/>
                </a:lnTo>
                <a:lnTo>
                  <a:pt x="3317875" y="1339595"/>
                </a:lnTo>
                <a:lnTo>
                  <a:pt x="133959" y="1339595"/>
                </a:lnTo>
                <a:lnTo>
                  <a:pt x="91620" y="1332769"/>
                </a:lnTo>
                <a:lnTo>
                  <a:pt x="54847" y="1313757"/>
                </a:lnTo>
                <a:lnTo>
                  <a:pt x="25848" y="1284759"/>
                </a:lnTo>
                <a:lnTo>
                  <a:pt x="6829"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1576832" y="1843277"/>
            <a:ext cx="183070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PROJEKT</a:t>
            </a:r>
            <a:r>
              <a:rPr sz="1400" spc="-110" dirty="0">
                <a:solidFill>
                  <a:srgbClr val="FFFFFF"/>
                </a:solidFill>
                <a:latin typeface="Arial"/>
                <a:cs typeface="Arial"/>
              </a:rPr>
              <a:t> </a:t>
            </a:r>
            <a:r>
              <a:rPr sz="1400" spc="-5" dirty="0">
                <a:solidFill>
                  <a:srgbClr val="FFFFFF"/>
                </a:solidFill>
                <a:latin typeface="Arial"/>
                <a:cs typeface="Arial"/>
              </a:rPr>
              <a:t>INDULÁSA:</a:t>
            </a:r>
            <a:endParaRPr sz="1400">
              <a:latin typeface="Arial"/>
              <a:cs typeface="Arial"/>
            </a:endParaRPr>
          </a:p>
        </p:txBody>
      </p:sp>
      <p:sp>
        <p:nvSpPr>
          <p:cNvPr id="6" name="object 6"/>
          <p:cNvSpPr txBox="1"/>
          <p:nvPr/>
        </p:nvSpPr>
        <p:spPr>
          <a:xfrm>
            <a:off x="1985264" y="2099310"/>
            <a:ext cx="101536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2017.</a:t>
            </a:r>
            <a:r>
              <a:rPr sz="1400" spc="-80" dirty="0">
                <a:solidFill>
                  <a:srgbClr val="FFFFFF"/>
                </a:solidFill>
                <a:latin typeface="Arial"/>
                <a:cs typeface="Arial"/>
              </a:rPr>
              <a:t> </a:t>
            </a:r>
            <a:r>
              <a:rPr sz="1400" dirty="0">
                <a:solidFill>
                  <a:srgbClr val="FFFFFF"/>
                </a:solidFill>
                <a:latin typeface="Arial"/>
                <a:cs typeface="Arial"/>
              </a:rPr>
              <a:t>01.02.</a:t>
            </a:r>
            <a:endParaRPr sz="1400">
              <a:latin typeface="Arial"/>
              <a:cs typeface="Arial"/>
            </a:endParaRPr>
          </a:p>
        </p:txBody>
      </p:sp>
      <p:sp>
        <p:nvSpPr>
          <p:cNvPr id="7" name="object 7"/>
          <p:cNvSpPr/>
          <p:nvPr/>
        </p:nvSpPr>
        <p:spPr>
          <a:xfrm>
            <a:off x="1730375" y="3444875"/>
            <a:ext cx="201295" cy="1663700"/>
          </a:xfrm>
          <a:custGeom>
            <a:avLst/>
            <a:gdLst/>
            <a:ahLst/>
            <a:cxnLst/>
            <a:rect l="l" t="t" r="r" b="b"/>
            <a:pathLst>
              <a:path w="201294" h="1663700">
                <a:moveTo>
                  <a:pt x="201168" y="0"/>
                </a:moveTo>
                <a:lnTo>
                  <a:pt x="254" y="0"/>
                </a:lnTo>
                <a:lnTo>
                  <a:pt x="0" y="1663319"/>
                </a:lnTo>
                <a:lnTo>
                  <a:pt x="200787" y="1663319"/>
                </a:lnTo>
                <a:lnTo>
                  <a:pt x="201168" y="0"/>
                </a:lnTo>
                <a:close/>
              </a:path>
            </a:pathLst>
          </a:custGeom>
          <a:solidFill>
            <a:srgbClr val="B1C1DB"/>
          </a:solidFill>
        </p:spPr>
        <p:txBody>
          <a:bodyPr wrap="square" lIns="0" tIns="0" rIns="0" bIns="0" rtlCol="0"/>
          <a:lstStyle/>
          <a:p>
            <a:endParaRPr/>
          </a:p>
        </p:txBody>
      </p:sp>
      <p:sp>
        <p:nvSpPr>
          <p:cNvPr id="8" name="object 8"/>
          <p:cNvSpPr/>
          <p:nvPr/>
        </p:nvSpPr>
        <p:spPr>
          <a:xfrm>
            <a:off x="767333" y="3112770"/>
            <a:ext cx="3451860" cy="1338580"/>
          </a:xfrm>
          <a:custGeom>
            <a:avLst/>
            <a:gdLst/>
            <a:ahLst/>
            <a:cxnLst/>
            <a:rect l="l" t="t" r="r" b="b"/>
            <a:pathLst>
              <a:path w="3451860" h="1338579">
                <a:moveTo>
                  <a:pt x="3318002" y="0"/>
                </a:moveTo>
                <a:lnTo>
                  <a:pt x="133807" y="0"/>
                </a:lnTo>
                <a:lnTo>
                  <a:pt x="91513" y="6825"/>
                </a:lnTo>
                <a:lnTo>
                  <a:pt x="54781" y="25830"/>
                </a:lnTo>
                <a:lnTo>
                  <a:pt x="25816" y="54809"/>
                </a:lnTo>
                <a:lnTo>
                  <a:pt x="6821" y="91553"/>
                </a:lnTo>
                <a:lnTo>
                  <a:pt x="0" y="133857"/>
                </a:lnTo>
                <a:lnTo>
                  <a:pt x="0" y="1204213"/>
                </a:lnTo>
                <a:lnTo>
                  <a:pt x="6821" y="1246518"/>
                </a:lnTo>
                <a:lnTo>
                  <a:pt x="25816" y="1283262"/>
                </a:lnTo>
                <a:lnTo>
                  <a:pt x="54781" y="1312241"/>
                </a:lnTo>
                <a:lnTo>
                  <a:pt x="91513" y="1331246"/>
                </a:lnTo>
                <a:lnTo>
                  <a:pt x="133807" y="1338071"/>
                </a:lnTo>
                <a:lnTo>
                  <a:pt x="3318002" y="1338071"/>
                </a:lnTo>
                <a:lnTo>
                  <a:pt x="3360306" y="1331246"/>
                </a:lnTo>
                <a:lnTo>
                  <a:pt x="3397050" y="1312241"/>
                </a:lnTo>
                <a:lnTo>
                  <a:pt x="3426029" y="1283262"/>
                </a:lnTo>
                <a:lnTo>
                  <a:pt x="3445034" y="1246518"/>
                </a:lnTo>
                <a:lnTo>
                  <a:pt x="3451860" y="1204213"/>
                </a:lnTo>
                <a:lnTo>
                  <a:pt x="3451860" y="133857"/>
                </a:lnTo>
                <a:lnTo>
                  <a:pt x="3445034" y="91553"/>
                </a:lnTo>
                <a:lnTo>
                  <a:pt x="3426029" y="54809"/>
                </a:lnTo>
                <a:lnTo>
                  <a:pt x="3397050" y="25830"/>
                </a:lnTo>
                <a:lnTo>
                  <a:pt x="3360306" y="6825"/>
                </a:lnTo>
                <a:lnTo>
                  <a:pt x="3318002" y="0"/>
                </a:lnTo>
                <a:close/>
              </a:path>
            </a:pathLst>
          </a:custGeom>
          <a:solidFill>
            <a:srgbClr val="4F81BC"/>
          </a:solidFill>
        </p:spPr>
        <p:txBody>
          <a:bodyPr wrap="square" lIns="0" tIns="0" rIns="0" bIns="0" rtlCol="0"/>
          <a:lstStyle/>
          <a:p>
            <a:endParaRPr/>
          </a:p>
        </p:txBody>
      </p:sp>
      <p:sp>
        <p:nvSpPr>
          <p:cNvPr id="9" name="object 9"/>
          <p:cNvSpPr/>
          <p:nvPr/>
        </p:nvSpPr>
        <p:spPr>
          <a:xfrm>
            <a:off x="767333" y="3112770"/>
            <a:ext cx="3451860" cy="1338580"/>
          </a:xfrm>
          <a:custGeom>
            <a:avLst/>
            <a:gdLst/>
            <a:ahLst/>
            <a:cxnLst/>
            <a:rect l="l" t="t" r="r" b="b"/>
            <a:pathLst>
              <a:path w="3451860" h="1338579">
                <a:moveTo>
                  <a:pt x="0" y="133857"/>
                </a:moveTo>
                <a:lnTo>
                  <a:pt x="6821" y="91553"/>
                </a:lnTo>
                <a:lnTo>
                  <a:pt x="25816" y="54809"/>
                </a:lnTo>
                <a:lnTo>
                  <a:pt x="54781" y="25830"/>
                </a:lnTo>
                <a:lnTo>
                  <a:pt x="91513" y="6825"/>
                </a:lnTo>
                <a:lnTo>
                  <a:pt x="133807" y="0"/>
                </a:lnTo>
                <a:lnTo>
                  <a:pt x="3318002" y="0"/>
                </a:lnTo>
                <a:lnTo>
                  <a:pt x="3360306" y="6825"/>
                </a:lnTo>
                <a:lnTo>
                  <a:pt x="3397050" y="25830"/>
                </a:lnTo>
                <a:lnTo>
                  <a:pt x="3426029" y="54809"/>
                </a:lnTo>
                <a:lnTo>
                  <a:pt x="3445034" y="91553"/>
                </a:lnTo>
                <a:lnTo>
                  <a:pt x="3451860" y="133857"/>
                </a:lnTo>
                <a:lnTo>
                  <a:pt x="3451860" y="1204213"/>
                </a:lnTo>
                <a:lnTo>
                  <a:pt x="3445034" y="1246518"/>
                </a:lnTo>
                <a:lnTo>
                  <a:pt x="3426029" y="1283262"/>
                </a:lnTo>
                <a:lnTo>
                  <a:pt x="3397050" y="1312241"/>
                </a:lnTo>
                <a:lnTo>
                  <a:pt x="3360306" y="1331246"/>
                </a:lnTo>
                <a:lnTo>
                  <a:pt x="3318002" y="1338071"/>
                </a:lnTo>
                <a:lnTo>
                  <a:pt x="133807" y="1338071"/>
                </a:lnTo>
                <a:lnTo>
                  <a:pt x="91513" y="1331246"/>
                </a:lnTo>
                <a:lnTo>
                  <a:pt x="54781" y="1312241"/>
                </a:lnTo>
                <a:lnTo>
                  <a:pt x="25816" y="1283262"/>
                </a:lnTo>
                <a:lnTo>
                  <a:pt x="6821"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1139139" y="3425190"/>
            <a:ext cx="2705735"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Arial"/>
                <a:cs typeface="Arial"/>
              </a:rPr>
              <a:t>INTÉZMÉNYEK</a:t>
            </a:r>
            <a:r>
              <a:rPr sz="1400" spc="-55" dirty="0">
                <a:solidFill>
                  <a:srgbClr val="FFFFFF"/>
                </a:solidFill>
                <a:latin typeface="Arial"/>
                <a:cs typeface="Arial"/>
              </a:rPr>
              <a:t> </a:t>
            </a:r>
            <a:r>
              <a:rPr sz="1400" dirty="0">
                <a:solidFill>
                  <a:srgbClr val="FFFFFF"/>
                </a:solidFill>
                <a:latin typeface="Arial"/>
                <a:cs typeface="Arial"/>
              </a:rPr>
              <a:t>KIVÁLASZTÁSA,</a:t>
            </a:r>
            <a:endParaRPr sz="1400">
              <a:latin typeface="Arial"/>
              <a:cs typeface="Arial"/>
            </a:endParaRPr>
          </a:p>
        </p:txBody>
      </p:sp>
      <p:sp>
        <p:nvSpPr>
          <p:cNvPr id="11" name="object 11"/>
          <p:cNvSpPr txBox="1"/>
          <p:nvPr/>
        </p:nvSpPr>
        <p:spPr>
          <a:xfrm>
            <a:off x="1797811" y="3609594"/>
            <a:ext cx="13912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Arial"/>
                <a:cs typeface="Arial"/>
              </a:rPr>
              <a:t>M</a:t>
            </a:r>
            <a:r>
              <a:rPr sz="1400" dirty="0">
                <a:solidFill>
                  <a:srgbClr val="FFFFFF"/>
                </a:solidFill>
                <a:latin typeface="Arial"/>
                <a:cs typeface="Arial"/>
              </a:rPr>
              <a:t>EGKE</a:t>
            </a:r>
            <a:r>
              <a:rPr sz="1400" spc="-10" dirty="0">
                <a:solidFill>
                  <a:srgbClr val="FFFFFF"/>
                </a:solidFill>
                <a:latin typeface="Arial"/>
                <a:cs typeface="Arial"/>
              </a:rPr>
              <a:t>R</a:t>
            </a:r>
            <a:r>
              <a:rPr sz="1400" dirty="0">
                <a:solidFill>
                  <a:srgbClr val="FFFFFF"/>
                </a:solidFill>
                <a:latin typeface="Arial"/>
                <a:cs typeface="Arial"/>
              </a:rPr>
              <a:t>ESÉSE</a:t>
            </a:r>
            <a:endParaRPr sz="1400">
              <a:latin typeface="Arial"/>
              <a:cs typeface="Arial"/>
            </a:endParaRPr>
          </a:p>
        </p:txBody>
      </p:sp>
      <p:sp>
        <p:nvSpPr>
          <p:cNvPr id="12" name="object 12"/>
          <p:cNvSpPr txBox="1"/>
          <p:nvPr/>
        </p:nvSpPr>
        <p:spPr>
          <a:xfrm>
            <a:off x="1823720" y="3865626"/>
            <a:ext cx="133921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2017. </a:t>
            </a:r>
            <a:r>
              <a:rPr sz="1400" spc="-5" dirty="0">
                <a:solidFill>
                  <a:srgbClr val="FFFFFF"/>
                </a:solidFill>
                <a:latin typeface="Arial"/>
                <a:cs typeface="Arial"/>
              </a:rPr>
              <a:t>03-07.</a:t>
            </a:r>
            <a:r>
              <a:rPr sz="1400" spc="-85" dirty="0">
                <a:solidFill>
                  <a:srgbClr val="FFFFFF"/>
                </a:solidFill>
                <a:latin typeface="Arial"/>
                <a:cs typeface="Arial"/>
              </a:rPr>
              <a:t> </a:t>
            </a:r>
            <a:r>
              <a:rPr sz="1400" spc="-5" dirty="0">
                <a:solidFill>
                  <a:srgbClr val="FFFFFF"/>
                </a:solidFill>
                <a:latin typeface="Arial"/>
                <a:cs typeface="Arial"/>
              </a:rPr>
              <a:t>HÓ</a:t>
            </a:r>
            <a:endParaRPr sz="1400">
              <a:latin typeface="Arial"/>
              <a:cs typeface="Arial"/>
            </a:endParaRPr>
          </a:p>
        </p:txBody>
      </p:sp>
      <p:sp>
        <p:nvSpPr>
          <p:cNvPr id="13" name="object 13"/>
          <p:cNvSpPr/>
          <p:nvPr/>
        </p:nvSpPr>
        <p:spPr>
          <a:xfrm>
            <a:off x="1841754" y="5012816"/>
            <a:ext cx="4314190" cy="203835"/>
          </a:xfrm>
          <a:custGeom>
            <a:avLst/>
            <a:gdLst/>
            <a:ahLst/>
            <a:cxnLst/>
            <a:rect l="l" t="t" r="r" b="b"/>
            <a:pathLst>
              <a:path w="4314190" h="203835">
                <a:moveTo>
                  <a:pt x="126" y="0"/>
                </a:moveTo>
                <a:lnTo>
                  <a:pt x="0" y="200786"/>
                </a:lnTo>
                <a:lnTo>
                  <a:pt x="4313682" y="203580"/>
                </a:lnTo>
                <a:lnTo>
                  <a:pt x="4313808" y="2793"/>
                </a:lnTo>
                <a:lnTo>
                  <a:pt x="126" y="0"/>
                </a:lnTo>
                <a:close/>
              </a:path>
            </a:pathLst>
          </a:custGeom>
          <a:solidFill>
            <a:srgbClr val="B1C1DB"/>
          </a:solidFill>
        </p:spPr>
        <p:txBody>
          <a:bodyPr wrap="square" lIns="0" tIns="0" rIns="0" bIns="0" rtlCol="0"/>
          <a:lstStyle/>
          <a:p>
            <a:endParaRPr/>
          </a:p>
        </p:txBody>
      </p:sp>
      <p:sp>
        <p:nvSpPr>
          <p:cNvPr id="14" name="object 14"/>
          <p:cNvSpPr/>
          <p:nvPr/>
        </p:nvSpPr>
        <p:spPr>
          <a:xfrm>
            <a:off x="838961" y="4786121"/>
            <a:ext cx="3308985" cy="1338580"/>
          </a:xfrm>
          <a:custGeom>
            <a:avLst/>
            <a:gdLst/>
            <a:ahLst/>
            <a:cxnLst/>
            <a:rect l="l" t="t" r="r" b="b"/>
            <a:pathLst>
              <a:path w="3308985" h="1338579">
                <a:moveTo>
                  <a:pt x="3174746" y="0"/>
                </a:moveTo>
                <a:lnTo>
                  <a:pt x="133807" y="0"/>
                </a:lnTo>
                <a:lnTo>
                  <a:pt x="91513" y="6825"/>
                </a:lnTo>
                <a:lnTo>
                  <a:pt x="54781" y="25830"/>
                </a:lnTo>
                <a:lnTo>
                  <a:pt x="25816" y="54809"/>
                </a:lnTo>
                <a:lnTo>
                  <a:pt x="6821" y="91553"/>
                </a:lnTo>
                <a:lnTo>
                  <a:pt x="0" y="133857"/>
                </a:lnTo>
                <a:lnTo>
                  <a:pt x="0" y="1204264"/>
                </a:lnTo>
                <a:lnTo>
                  <a:pt x="6821" y="1246558"/>
                </a:lnTo>
                <a:lnTo>
                  <a:pt x="25816" y="1283290"/>
                </a:lnTo>
                <a:lnTo>
                  <a:pt x="54781" y="1312255"/>
                </a:lnTo>
                <a:lnTo>
                  <a:pt x="91513" y="1331250"/>
                </a:lnTo>
                <a:lnTo>
                  <a:pt x="133807" y="1338071"/>
                </a:lnTo>
                <a:lnTo>
                  <a:pt x="3174746" y="1338071"/>
                </a:lnTo>
                <a:lnTo>
                  <a:pt x="3217050" y="1331250"/>
                </a:lnTo>
                <a:lnTo>
                  <a:pt x="3253794" y="1312255"/>
                </a:lnTo>
                <a:lnTo>
                  <a:pt x="3282773" y="1283290"/>
                </a:lnTo>
                <a:lnTo>
                  <a:pt x="3301778" y="1246558"/>
                </a:lnTo>
                <a:lnTo>
                  <a:pt x="3308604" y="1204264"/>
                </a:lnTo>
                <a:lnTo>
                  <a:pt x="3308604" y="133857"/>
                </a:lnTo>
                <a:lnTo>
                  <a:pt x="3301778" y="91553"/>
                </a:lnTo>
                <a:lnTo>
                  <a:pt x="3282773" y="54809"/>
                </a:lnTo>
                <a:lnTo>
                  <a:pt x="3253794" y="25830"/>
                </a:lnTo>
                <a:lnTo>
                  <a:pt x="3217050" y="6825"/>
                </a:lnTo>
                <a:lnTo>
                  <a:pt x="3174746" y="0"/>
                </a:lnTo>
                <a:close/>
              </a:path>
            </a:pathLst>
          </a:custGeom>
          <a:solidFill>
            <a:srgbClr val="4F81BC"/>
          </a:solidFill>
        </p:spPr>
        <p:txBody>
          <a:bodyPr wrap="square" lIns="0" tIns="0" rIns="0" bIns="0" rtlCol="0"/>
          <a:lstStyle/>
          <a:p>
            <a:endParaRPr/>
          </a:p>
        </p:txBody>
      </p:sp>
      <p:sp>
        <p:nvSpPr>
          <p:cNvPr id="15" name="object 15"/>
          <p:cNvSpPr/>
          <p:nvPr/>
        </p:nvSpPr>
        <p:spPr>
          <a:xfrm>
            <a:off x="838961" y="4786121"/>
            <a:ext cx="3308985" cy="1338580"/>
          </a:xfrm>
          <a:custGeom>
            <a:avLst/>
            <a:gdLst/>
            <a:ahLst/>
            <a:cxnLst/>
            <a:rect l="l" t="t" r="r" b="b"/>
            <a:pathLst>
              <a:path w="3308985" h="1338579">
                <a:moveTo>
                  <a:pt x="0" y="133857"/>
                </a:moveTo>
                <a:lnTo>
                  <a:pt x="6821" y="91553"/>
                </a:lnTo>
                <a:lnTo>
                  <a:pt x="25816" y="54809"/>
                </a:lnTo>
                <a:lnTo>
                  <a:pt x="54781" y="25830"/>
                </a:lnTo>
                <a:lnTo>
                  <a:pt x="91513" y="6825"/>
                </a:lnTo>
                <a:lnTo>
                  <a:pt x="133807" y="0"/>
                </a:lnTo>
                <a:lnTo>
                  <a:pt x="3174746" y="0"/>
                </a:lnTo>
                <a:lnTo>
                  <a:pt x="3217050" y="6825"/>
                </a:lnTo>
                <a:lnTo>
                  <a:pt x="3253794" y="25830"/>
                </a:lnTo>
                <a:lnTo>
                  <a:pt x="3282773" y="54809"/>
                </a:lnTo>
                <a:lnTo>
                  <a:pt x="3301778" y="91553"/>
                </a:lnTo>
                <a:lnTo>
                  <a:pt x="3308604" y="133857"/>
                </a:lnTo>
                <a:lnTo>
                  <a:pt x="3308604" y="1204264"/>
                </a:lnTo>
                <a:lnTo>
                  <a:pt x="3301778" y="1246558"/>
                </a:lnTo>
                <a:lnTo>
                  <a:pt x="3282773" y="1283290"/>
                </a:lnTo>
                <a:lnTo>
                  <a:pt x="3253794" y="1312255"/>
                </a:lnTo>
                <a:lnTo>
                  <a:pt x="3217050" y="1331250"/>
                </a:lnTo>
                <a:lnTo>
                  <a:pt x="3174746" y="1338071"/>
                </a:lnTo>
                <a:lnTo>
                  <a:pt x="133807" y="1338071"/>
                </a:lnTo>
                <a:lnTo>
                  <a:pt x="91513" y="1331250"/>
                </a:lnTo>
                <a:lnTo>
                  <a:pt x="54781" y="1312255"/>
                </a:lnTo>
                <a:lnTo>
                  <a:pt x="25816" y="1283290"/>
                </a:lnTo>
                <a:lnTo>
                  <a:pt x="6821" y="1246558"/>
                </a:lnTo>
                <a:lnTo>
                  <a:pt x="0" y="1204264"/>
                </a:lnTo>
                <a:lnTo>
                  <a:pt x="0" y="133857"/>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1980945" y="4971034"/>
            <a:ext cx="10248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300 </a:t>
            </a:r>
            <a:r>
              <a:rPr sz="1400" spc="-5" dirty="0">
                <a:solidFill>
                  <a:srgbClr val="FFFFFF"/>
                </a:solidFill>
                <a:latin typeface="Arial"/>
                <a:cs typeface="Arial"/>
              </a:rPr>
              <a:t>DB</a:t>
            </a:r>
            <a:r>
              <a:rPr sz="1400" spc="-75" dirty="0">
                <a:solidFill>
                  <a:srgbClr val="FFFFFF"/>
                </a:solidFill>
                <a:latin typeface="Arial"/>
                <a:cs typeface="Arial"/>
              </a:rPr>
              <a:t> </a:t>
            </a:r>
            <a:r>
              <a:rPr sz="1400" spc="-5" dirty="0">
                <a:solidFill>
                  <a:srgbClr val="FFFFFF"/>
                </a:solidFill>
                <a:latin typeface="Arial"/>
                <a:cs typeface="Arial"/>
              </a:rPr>
              <a:t>FEH</a:t>
            </a:r>
            <a:endParaRPr sz="1400">
              <a:latin typeface="Arial"/>
              <a:cs typeface="Arial"/>
            </a:endParaRPr>
          </a:p>
        </p:txBody>
      </p:sp>
      <p:sp>
        <p:nvSpPr>
          <p:cNvPr id="17" name="object 17"/>
          <p:cNvSpPr txBox="1"/>
          <p:nvPr/>
        </p:nvSpPr>
        <p:spPr>
          <a:xfrm>
            <a:off x="1414017" y="5113325"/>
            <a:ext cx="2157730" cy="537845"/>
          </a:xfrm>
          <a:prstGeom prst="rect">
            <a:avLst/>
          </a:prstGeom>
        </p:spPr>
        <p:txBody>
          <a:bodyPr vert="horz" wrap="square" lIns="0" tIns="12700" rIns="0" bIns="0" rtlCol="0">
            <a:spAutoFit/>
          </a:bodyPr>
          <a:lstStyle/>
          <a:p>
            <a:pPr marL="445134" marR="5080" indent="-433070">
              <a:lnSpc>
                <a:spcPct val="120000"/>
              </a:lnSpc>
              <a:spcBef>
                <a:spcPts val="100"/>
              </a:spcBef>
            </a:pPr>
            <a:r>
              <a:rPr sz="1400" dirty="0">
                <a:solidFill>
                  <a:srgbClr val="FFFFFF"/>
                </a:solidFill>
                <a:latin typeface="Arial"/>
                <a:cs typeface="Arial"/>
              </a:rPr>
              <a:t>S</a:t>
            </a:r>
            <a:r>
              <a:rPr sz="1400" spc="-10" dirty="0">
                <a:solidFill>
                  <a:srgbClr val="FFFFFF"/>
                </a:solidFill>
                <a:latin typeface="Arial"/>
                <a:cs typeface="Arial"/>
              </a:rPr>
              <a:t>Z</a:t>
            </a:r>
            <a:r>
              <a:rPr sz="1400" dirty="0">
                <a:solidFill>
                  <a:srgbClr val="FFFFFF"/>
                </a:solidFill>
                <a:latin typeface="Arial"/>
                <a:cs typeface="Arial"/>
              </a:rPr>
              <a:t>Á</a:t>
            </a:r>
            <a:r>
              <a:rPr sz="1400" spc="-10" dirty="0">
                <a:solidFill>
                  <a:srgbClr val="FFFFFF"/>
                </a:solidFill>
                <a:latin typeface="Arial"/>
                <a:cs typeface="Arial"/>
              </a:rPr>
              <a:t>ND</a:t>
            </a:r>
            <a:r>
              <a:rPr sz="1400" dirty="0">
                <a:solidFill>
                  <a:srgbClr val="FFFFFF"/>
                </a:solidFill>
                <a:latin typeface="Arial"/>
                <a:cs typeface="Arial"/>
              </a:rPr>
              <a:t>ÉK</a:t>
            </a:r>
            <a:r>
              <a:rPr sz="1400" spc="-10" dirty="0">
                <a:solidFill>
                  <a:srgbClr val="FFFFFF"/>
                </a:solidFill>
                <a:latin typeface="Arial"/>
                <a:cs typeface="Arial"/>
              </a:rPr>
              <a:t>N</a:t>
            </a:r>
            <a:r>
              <a:rPr sz="1400" spc="-15" dirty="0">
                <a:solidFill>
                  <a:srgbClr val="FFFFFF"/>
                </a:solidFill>
                <a:latin typeface="Arial"/>
                <a:cs typeface="Arial"/>
              </a:rPr>
              <a:t>Y</a:t>
            </a:r>
            <a:r>
              <a:rPr sz="1400" dirty="0">
                <a:solidFill>
                  <a:srgbClr val="FFFFFF"/>
                </a:solidFill>
                <a:latin typeface="Arial"/>
                <a:cs typeface="Arial"/>
              </a:rPr>
              <a:t>I</a:t>
            </a:r>
            <a:r>
              <a:rPr sz="1400" spc="-5" dirty="0">
                <a:solidFill>
                  <a:srgbClr val="FFFFFF"/>
                </a:solidFill>
                <a:latin typeface="Arial"/>
                <a:cs typeface="Arial"/>
              </a:rPr>
              <a:t>L</a:t>
            </a:r>
            <a:r>
              <a:rPr sz="1400" spc="-110" dirty="0">
                <a:solidFill>
                  <a:srgbClr val="FFFFFF"/>
                </a:solidFill>
                <a:latin typeface="Arial"/>
                <a:cs typeface="Arial"/>
              </a:rPr>
              <a:t>A</a:t>
            </a:r>
            <a:r>
              <a:rPr sz="1400" spc="-10" dirty="0">
                <a:solidFill>
                  <a:srgbClr val="FFFFFF"/>
                </a:solidFill>
                <a:latin typeface="Arial"/>
                <a:cs typeface="Arial"/>
              </a:rPr>
              <a:t>T</a:t>
            </a:r>
            <a:r>
              <a:rPr sz="1400" dirty="0">
                <a:solidFill>
                  <a:srgbClr val="FFFFFF"/>
                </a:solidFill>
                <a:latin typeface="Arial"/>
                <a:cs typeface="Arial"/>
              </a:rPr>
              <a:t>KO</a:t>
            </a:r>
            <a:r>
              <a:rPr sz="1400" spc="-10" dirty="0">
                <a:solidFill>
                  <a:srgbClr val="FFFFFF"/>
                </a:solidFill>
                <a:latin typeface="Arial"/>
                <a:cs typeface="Arial"/>
              </a:rPr>
              <a:t>Z</a:t>
            </a:r>
            <a:r>
              <a:rPr sz="1400" spc="-110" dirty="0">
                <a:solidFill>
                  <a:srgbClr val="FFFFFF"/>
                </a:solidFill>
                <a:latin typeface="Arial"/>
                <a:cs typeface="Arial"/>
              </a:rPr>
              <a:t>A</a:t>
            </a:r>
            <a:r>
              <a:rPr sz="1400" spc="-114" dirty="0">
                <a:solidFill>
                  <a:srgbClr val="FFFFFF"/>
                </a:solidFill>
                <a:latin typeface="Arial"/>
                <a:cs typeface="Arial"/>
              </a:rPr>
              <a:t>T</a:t>
            </a:r>
            <a:r>
              <a:rPr sz="1400" dirty="0">
                <a:solidFill>
                  <a:srgbClr val="FFFFFF"/>
                </a:solidFill>
                <a:latin typeface="Arial"/>
                <a:cs typeface="Arial"/>
              </a:rPr>
              <a:t>A  2017.07-08.</a:t>
            </a:r>
            <a:r>
              <a:rPr sz="1400" spc="-40" dirty="0">
                <a:solidFill>
                  <a:srgbClr val="FFFFFF"/>
                </a:solidFill>
                <a:latin typeface="Arial"/>
                <a:cs typeface="Arial"/>
              </a:rPr>
              <a:t> </a:t>
            </a:r>
            <a:r>
              <a:rPr sz="1400" spc="-5" dirty="0">
                <a:solidFill>
                  <a:srgbClr val="FFFFFF"/>
                </a:solidFill>
                <a:latin typeface="Arial"/>
                <a:cs typeface="Arial"/>
              </a:rPr>
              <a:t>HÓ</a:t>
            </a:r>
            <a:endParaRPr sz="1400">
              <a:latin typeface="Arial"/>
              <a:cs typeface="Arial"/>
            </a:endParaRPr>
          </a:p>
        </p:txBody>
      </p:sp>
      <p:sp>
        <p:nvSpPr>
          <p:cNvPr id="18" name="object 18"/>
          <p:cNvSpPr/>
          <p:nvPr/>
        </p:nvSpPr>
        <p:spPr>
          <a:xfrm>
            <a:off x="6017005" y="3441827"/>
            <a:ext cx="250825" cy="1672589"/>
          </a:xfrm>
          <a:custGeom>
            <a:avLst/>
            <a:gdLst/>
            <a:ahLst/>
            <a:cxnLst/>
            <a:rect l="l" t="t" r="r" b="b"/>
            <a:pathLst>
              <a:path w="250825" h="1672589">
                <a:moveTo>
                  <a:pt x="200660" y="0"/>
                </a:moveTo>
                <a:lnTo>
                  <a:pt x="0" y="5969"/>
                </a:lnTo>
                <a:lnTo>
                  <a:pt x="49530" y="1672082"/>
                </a:lnTo>
                <a:lnTo>
                  <a:pt x="250317" y="1666113"/>
                </a:lnTo>
                <a:lnTo>
                  <a:pt x="200660" y="0"/>
                </a:lnTo>
                <a:close/>
              </a:path>
            </a:pathLst>
          </a:custGeom>
          <a:solidFill>
            <a:srgbClr val="B1C1DB"/>
          </a:solidFill>
        </p:spPr>
        <p:txBody>
          <a:bodyPr wrap="square" lIns="0" tIns="0" rIns="0" bIns="0" rtlCol="0"/>
          <a:lstStyle/>
          <a:p>
            <a:endParaRPr/>
          </a:p>
        </p:txBody>
      </p:sp>
      <p:sp>
        <p:nvSpPr>
          <p:cNvPr id="19" name="object 19"/>
          <p:cNvSpPr/>
          <p:nvPr/>
        </p:nvSpPr>
        <p:spPr>
          <a:xfrm>
            <a:off x="5148834" y="4787646"/>
            <a:ext cx="3362325" cy="1339850"/>
          </a:xfrm>
          <a:custGeom>
            <a:avLst/>
            <a:gdLst/>
            <a:ahLst/>
            <a:cxnLst/>
            <a:rect l="l" t="t" r="r" b="b"/>
            <a:pathLst>
              <a:path w="3362325" h="1339850">
                <a:moveTo>
                  <a:pt x="3227959" y="0"/>
                </a:moveTo>
                <a:lnTo>
                  <a:pt x="133985" y="0"/>
                </a:lnTo>
                <a:lnTo>
                  <a:pt x="91618" y="6826"/>
                </a:lnTo>
                <a:lnTo>
                  <a:pt x="54836" y="25838"/>
                </a:lnTo>
                <a:lnTo>
                  <a:pt x="25838" y="54836"/>
                </a:lnTo>
                <a:lnTo>
                  <a:pt x="6826" y="91618"/>
                </a:lnTo>
                <a:lnTo>
                  <a:pt x="0" y="133984"/>
                </a:lnTo>
                <a:lnTo>
                  <a:pt x="0" y="1205636"/>
                </a:lnTo>
                <a:lnTo>
                  <a:pt x="6826" y="1247975"/>
                </a:lnTo>
                <a:lnTo>
                  <a:pt x="25838" y="1284748"/>
                </a:lnTo>
                <a:lnTo>
                  <a:pt x="54836" y="1313747"/>
                </a:lnTo>
                <a:lnTo>
                  <a:pt x="91618" y="1332766"/>
                </a:lnTo>
                <a:lnTo>
                  <a:pt x="133985" y="1339595"/>
                </a:lnTo>
                <a:lnTo>
                  <a:pt x="3227959" y="1339595"/>
                </a:lnTo>
                <a:lnTo>
                  <a:pt x="3270325" y="1332766"/>
                </a:lnTo>
                <a:lnTo>
                  <a:pt x="3307107" y="1313747"/>
                </a:lnTo>
                <a:lnTo>
                  <a:pt x="3336105" y="1284748"/>
                </a:lnTo>
                <a:lnTo>
                  <a:pt x="3355117" y="1247975"/>
                </a:lnTo>
                <a:lnTo>
                  <a:pt x="3361943" y="1205636"/>
                </a:lnTo>
                <a:lnTo>
                  <a:pt x="3361943" y="133984"/>
                </a:lnTo>
                <a:lnTo>
                  <a:pt x="3355117" y="91618"/>
                </a:lnTo>
                <a:lnTo>
                  <a:pt x="3336105" y="54836"/>
                </a:lnTo>
                <a:lnTo>
                  <a:pt x="3307107" y="25838"/>
                </a:lnTo>
                <a:lnTo>
                  <a:pt x="3270325" y="6826"/>
                </a:lnTo>
                <a:lnTo>
                  <a:pt x="3227959" y="0"/>
                </a:lnTo>
                <a:close/>
              </a:path>
            </a:pathLst>
          </a:custGeom>
          <a:solidFill>
            <a:srgbClr val="4F81BC"/>
          </a:solidFill>
        </p:spPr>
        <p:txBody>
          <a:bodyPr wrap="square" lIns="0" tIns="0" rIns="0" bIns="0" rtlCol="0"/>
          <a:lstStyle/>
          <a:p>
            <a:endParaRPr/>
          </a:p>
        </p:txBody>
      </p:sp>
      <p:sp>
        <p:nvSpPr>
          <p:cNvPr id="20" name="object 20"/>
          <p:cNvSpPr/>
          <p:nvPr/>
        </p:nvSpPr>
        <p:spPr>
          <a:xfrm>
            <a:off x="5148834" y="4787646"/>
            <a:ext cx="3362325" cy="1339850"/>
          </a:xfrm>
          <a:custGeom>
            <a:avLst/>
            <a:gdLst/>
            <a:ahLst/>
            <a:cxnLst/>
            <a:rect l="l" t="t" r="r" b="b"/>
            <a:pathLst>
              <a:path w="3362325" h="1339850">
                <a:moveTo>
                  <a:pt x="0" y="133984"/>
                </a:moveTo>
                <a:lnTo>
                  <a:pt x="6826" y="91618"/>
                </a:lnTo>
                <a:lnTo>
                  <a:pt x="25838" y="54836"/>
                </a:lnTo>
                <a:lnTo>
                  <a:pt x="54836" y="25838"/>
                </a:lnTo>
                <a:lnTo>
                  <a:pt x="91618" y="6826"/>
                </a:lnTo>
                <a:lnTo>
                  <a:pt x="133985" y="0"/>
                </a:lnTo>
                <a:lnTo>
                  <a:pt x="3227959" y="0"/>
                </a:lnTo>
                <a:lnTo>
                  <a:pt x="3270325" y="6826"/>
                </a:lnTo>
                <a:lnTo>
                  <a:pt x="3307107" y="25838"/>
                </a:lnTo>
                <a:lnTo>
                  <a:pt x="3336105" y="54836"/>
                </a:lnTo>
                <a:lnTo>
                  <a:pt x="3355117" y="91618"/>
                </a:lnTo>
                <a:lnTo>
                  <a:pt x="3361943" y="133984"/>
                </a:lnTo>
                <a:lnTo>
                  <a:pt x="3361943" y="1205636"/>
                </a:lnTo>
                <a:lnTo>
                  <a:pt x="3355117" y="1247975"/>
                </a:lnTo>
                <a:lnTo>
                  <a:pt x="3336105" y="1284748"/>
                </a:lnTo>
                <a:lnTo>
                  <a:pt x="3307107" y="1313747"/>
                </a:lnTo>
                <a:lnTo>
                  <a:pt x="3270325" y="1332766"/>
                </a:lnTo>
                <a:lnTo>
                  <a:pt x="3227959" y="1339595"/>
                </a:lnTo>
                <a:lnTo>
                  <a:pt x="133985" y="1339595"/>
                </a:lnTo>
                <a:lnTo>
                  <a:pt x="91618" y="1332766"/>
                </a:lnTo>
                <a:lnTo>
                  <a:pt x="54836" y="1313747"/>
                </a:lnTo>
                <a:lnTo>
                  <a:pt x="25838" y="1284748"/>
                </a:lnTo>
                <a:lnTo>
                  <a:pt x="6826" y="1247975"/>
                </a:lnTo>
                <a:lnTo>
                  <a:pt x="0" y="1205636"/>
                </a:lnTo>
                <a:lnTo>
                  <a:pt x="0" y="133984"/>
                </a:lnTo>
                <a:close/>
              </a:path>
            </a:pathLst>
          </a:custGeom>
          <a:ln w="25908">
            <a:solidFill>
              <a:srgbClr val="FFFFFF"/>
            </a:solidFill>
          </a:ln>
        </p:spPr>
        <p:txBody>
          <a:bodyPr wrap="square" lIns="0" tIns="0" rIns="0" bIns="0" rtlCol="0"/>
          <a:lstStyle/>
          <a:p>
            <a:endParaRPr/>
          </a:p>
        </p:txBody>
      </p:sp>
      <p:sp>
        <p:nvSpPr>
          <p:cNvPr id="21" name="object 21"/>
          <p:cNvSpPr txBox="1"/>
          <p:nvPr/>
        </p:nvSpPr>
        <p:spPr>
          <a:xfrm>
            <a:off x="5477383" y="4973827"/>
            <a:ext cx="2703195" cy="934719"/>
          </a:xfrm>
          <a:prstGeom prst="rect">
            <a:avLst/>
          </a:prstGeom>
        </p:spPr>
        <p:txBody>
          <a:bodyPr vert="horz" wrap="square" lIns="0" tIns="43180" rIns="0" bIns="0" rtlCol="0">
            <a:spAutoFit/>
          </a:bodyPr>
          <a:lstStyle/>
          <a:p>
            <a:pPr marL="12700" marR="5080" indent="182880">
              <a:lnSpc>
                <a:spcPts val="1450"/>
              </a:lnSpc>
              <a:spcBef>
                <a:spcPts val="340"/>
              </a:spcBef>
            </a:pPr>
            <a:r>
              <a:rPr sz="1400" spc="-5" dirty="0">
                <a:solidFill>
                  <a:srgbClr val="FFFFFF"/>
                </a:solidFill>
                <a:latin typeface="Arial"/>
                <a:cs typeface="Arial"/>
              </a:rPr>
              <a:t>300 DB EGYÜTTMŰKÖDÉSI  </a:t>
            </a:r>
            <a:r>
              <a:rPr sz="1400" dirty="0">
                <a:solidFill>
                  <a:srgbClr val="FFFFFF"/>
                </a:solidFill>
                <a:latin typeface="Arial"/>
                <a:cs typeface="Arial"/>
              </a:rPr>
              <a:t>MEGÁLLAPODÁS</a:t>
            </a:r>
            <a:r>
              <a:rPr sz="1400" spc="-120" dirty="0">
                <a:solidFill>
                  <a:srgbClr val="FFFFFF"/>
                </a:solidFill>
                <a:latin typeface="Arial"/>
                <a:cs typeface="Arial"/>
              </a:rPr>
              <a:t> </a:t>
            </a:r>
            <a:r>
              <a:rPr sz="1400" dirty="0">
                <a:solidFill>
                  <a:srgbClr val="FFFFFF"/>
                </a:solidFill>
                <a:latin typeface="Arial"/>
                <a:cs typeface="Arial"/>
              </a:rPr>
              <a:t>TELJESÍTÉSE</a:t>
            </a:r>
            <a:endParaRPr sz="1400" dirty="0">
              <a:latin typeface="Arial"/>
              <a:cs typeface="Arial"/>
            </a:endParaRPr>
          </a:p>
          <a:p>
            <a:pPr marL="879475">
              <a:lnSpc>
                <a:spcPct val="100000"/>
              </a:lnSpc>
              <a:spcBef>
                <a:spcPts val="330"/>
              </a:spcBef>
            </a:pPr>
            <a:r>
              <a:rPr sz="1400" dirty="0">
                <a:solidFill>
                  <a:srgbClr val="FFFFFF"/>
                </a:solidFill>
                <a:latin typeface="Arial"/>
                <a:cs typeface="Arial"/>
              </a:rPr>
              <a:t>2017.09.01.</a:t>
            </a:r>
            <a:endParaRPr sz="1400" dirty="0">
              <a:latin typeface="Arial"/>
              <a:cs typeface="Arial"/>
            </a:endParaRPr>
          </a:p>
          <a:p>
            <a:pPr marL="876300" indent="-198120">
              <a:lnSpc>
                <a:spcPct val="100000"/>
              </a:lnSpc>
              <a:spcBef>
                <a:spcPts val="325"/>
              </a:spcBef>
              <a:buAutoNum type="arabicPeriod"/>
              <a:tabLst>
                <a:tab pos="876935" algn="l"/>
              </a:tabLst>
            </a:pPr>
            <a:r>
              <a:rPr sz="1400" b="1" spc="-5" dirty="0">
                <a:solidFill>
                  <a:srgbClr val="FFFFFF"/>
                </a:solidFill>
                <a:latin typeface="Arial"/>
                <a:cs typeface="Arial"/>
              </a:rPr>
              <a:t>MÉRFÖLDKŐ</a:t>
            </a:r>
            <a:endParaRPr sz="1400" dirty="0">
              <a:latin typeface="Arial"/>
              <a:cs typeface="Arial"/>
            </a:endParaRPr>
          </a:p>
        </p:txBody>
      </p:sp>
      <p:sp>
        <p:nvSpPr>
          <p:cNvPr id="22" name="object 22"/>
          <p:cNvSpPr/>
          <p:nvPr/>
        </p:nvSpPr>
        <p:spPr>
          <a:xfrm>
            <a:off x="6026530" y="1763395"/>
            <a:ext cx="251460" cy="1679575"/>
          </a:xfrm>
          <a:custGeom>
            <a:avLst/>
            <a:gdLst/>
            <a:ahLst/>
            <a:cxnLst/>
            <a:rect l="l" t="t" r="r" b="b"/>
            <a:pathLst>
              <a:path w="251460" h="1679575">
                <a:moveTo>
                  <a:pt x="50292" y="0"/>
                </a:moveTo>
                <a:lnTo>
                  <a:pt x="0" y="1673352"/>
                </a:lnTo>
                <a:lnTo>
                  <a:pt x="200660" y="1679447"/>
                </a:lnTo>
                <a:lnTo>
                  <a:pt x="250952" y="6095"/>
                </a:lnTo>
                <a:lnTo>
                  <a:pt x="50292" y="0"/>
                </a:lnTo>
                <a:close/>
              </a:path>
            </a:pathLst>
          </a:custGeom>
          <a:solidFill>
            <a:srgbClr val="B1C1DB"/>
          </a:solidFill>
        </p:spPr>
        <p:txBody>
          <a:bodyPr wrap="square" lIns="0" tIns="0" rIns="0" bIns="0" rtlCol="0"/>
          <a:lstStyle/>
          <a:p>
            <a:endParaRPr/>
          </a:p>
        </p:txBody>
      </p:sp>
      <p:sp>
        <p:nvSpPr>
          <p:cNvPr id="23" name="object 23"/>
          <p:cNvSpPr/>
          <p:nvPr/>
        </p:nvSpPr>
        <p:spPr>
          <a:xfrm>
            <a:off x="5243321" y="3112770"/>
            <a:ext cx="3074035" cy="1338580"/>
          </a:xfrm>
          <a:custGeom>
            <a:avLst/>
            <a:gdLst/>
            <a:ahLst/>
            <a:cxnLst/>
            <a:rect l="l" t="t" r="r" b="b"/>
            <a:pathLst>
              <a:path w="3074034" h="1338579">
                <a:moveTo>
                  <a:pt x="2940050" y="0"/>
                </a:moveTo>
                <a:lnTo>
                  <a:pt x="133857" y="0"/>
                </a:lnTo>
                <a:lnTo>
                  <a:pt x="91553" y="6825"/>
                </a:lnTo>
                <a:lnTo>
                  <a:pt x="54809" y="25830"/>
                </a:lnTo>
                <a:lnTo>
                  <a:pt x="25830" y="54809"/>
                </a:lnTo>
                <a:lnTo>
                  <a:pt x="6825" y="91553"/>
                </a:lnTo>
                <a:lnTo>
                  <a:pt x="0" y="133857"/>
                </a:lnTo>
                <a:lnTo>
                  <a:pt x="0" y="1204213"/>
                </a:lnTo>
                <a:lnTo>
                  <a:pt x="6825" y="1246518"/>
                </a:lnTo>
                <a:lnTo>
                  <a:pt x="25830" y="1283262"/>
                </a:lnTo>
                <a:lnTo>
                  <a:pt x="54809" y="1312241"/>
                </a:lnTo>
                <a:lnTo>
                  <a:pt x="91553" y="1331246"/>
                </a:lnTo>
                <a:lnTo>
                  <a:pt x="133857" y="1338071"/>
                </a:lnTo>
                <a:lnTo>
                  <a:pt x="2940050" y="1338071"/>
                </a:lnTo>
                <a:lnTo>
                  <a:pt x="2982354" y="1331246"/>
                </a:lnTo>
                <a:lnTo>
                  <a:pt x="3019098" y="1312241"/>
                </a:lnTo>
                <a:lnTo>
                  <a:pt x="3048077" y="1283262"/>
                </a:lnTo>
                <a:lnTo>
                  <a:pt x="3067082" y="1246518"/>
                </a:lnTo>
                <a:lnTo>
                  <a:pt x="3073907" y="1204213"/>
                </a:lnTo>
                <a:lnTo>
                  <a:pt x="3073907" y="133857"/>
                </a:lnTo>
                <a:lnTo>
                  <a:pt x="3067082" y="91553"/>
                </a:lnTo>
                <a:lnTo>
                  <a:pt x="3048077" y="54809"/>
                </a:lnTo>
                <a:lnTo>
                  <a:pt x="3019098" y="25830"/>
                </a:lnTo>
                <a:lnTo>
                  <a:pt x="2982354" y="6825"/>
                </a:lnTo>
                <a:lnTo>
                  <a:pt x="2940050" y="0"/>
                </a:lnTo>
                <a:close/>
              </a:path>
            </a:pathLst>
          </a:custGeom>
          <a:solidFill>
            <a:srgbClr val="4F81BC"/>
          </a:solidFill>
        </p:spPr>
        <p:txBody>
          <a:bodyPr wrap="square" lIns="0" tIns="0" rIns="0" bIns="0" rtlCol="0"/>
          <a:lstStyle/>
          <a:p>
            <a:endParaRPr/>
          </a:p>
        </p:txBody>
      </p:sp>
      <p:sp>
        <p:nvSpPr>
          <p:cNvPr id="24" name="object 24"/>
          <p:cNvSpPr/>
          <p:nvPr/>
        </p:nvSpPr>
        <p:spPr>
          <a:xfrm>
            <a:off x="5243321" y="3112770"/>
            <a:ext cx="3074035" cy="1338580"/>
          </a:xfrm>
          <a:custGeom>
            <a:avLst/>
            <a:gdLst/>
            <a:ahLst/>
            <a:cxnLst/>
            <a:rect l="l" t="t" r="r" b="b"/>
            <a:pathLst>
              <a:path w="3074034" h="1338579">
                <a:moveTo>
                  <a:pt x="0" y="133857"/>
                </a:moveTo>
                <a:lnTo>
                  <a:pt x="6825" y="91553"/>
                </a:lnTo>
                <a:lnTo>
                  <a:pt x="25830" y="54809"/>
                </a:lnTo>
                <a:lnTo>
                  <a:pt x="54809" y="25830"/>
                </a:lnTo>
                <a:lnTo>
                  <a:pt x="91553" y="6825"/>
                </a:lnTo>
                <a:lnTo>
                  <a:pt x="133857" y="0"/>
                </a:lnTo>
                <a:lnTo>
                  <a:pt x="2940050" y="0"/>
                </a:lnTo>
                <a:lnTo>
                  <a:pt x="2982354" y="6825"/>
                </a:lnTo>
                <a:lnTo>
                  <a:pt x="3019098" y="25830"/>
                </a:lnTo>
                <a:lnTo>
                  <a:pt x="3048077" y="54809"/>
                </a:lnTo>
                <a:lnTo>
                  <a:pt x="3067082" y="91553"/>
                </a:lnTo>
                <a:lnTo>
                  <a:pt x="3073907" y="133857"/>
                </a:lnTo>
                <a:lnTo>
                  <a:pt x="3073907" y="1204213"/>
                </a:lnTo>
                <a:lnTo>
                  <a:pt x="3067082" y="1246518"/>
                </a:lnTo>
                <a:lnTo>
                  <a:pt x="3048077" y="1283262"/>
                </a:lnTo>
                <a:lnTo>
                  <a:pt x="3019098" y="1312241"/>
                </a:lnTo>
                <a:lnTo>
                  <a:pt x="2982354" y="1331246"/>
                </a:lnTo>
                <a:lnTo>
                  <a:pt x="2940050" y="1338071"/>
                </a:lnTo>
                <a:lnTo>
                  <a:pt x="133857" y="1338071"/>
                </a:lnTo>
                <a:lnTo>
                  <a:pt x="91553" y="1331246"/>
                </a:lnTo>
                <a:lnTo>
                  <a:pt x="54809" y="1312241"/>
                </a:lnTo>
                <a:lnTo>
                  <a:pt x="25830" y="1283262"/>
                </a:lnTo>
                <a:lnTo>
                  <a:pt x="6825"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25" name="object 25"/>
          <p:cNvSpPr txBox="1"/>
          <p:nvPr/>
        </p:nvSpPr>
        <p:spPr>
          <a:xfrm>
            <a:off x="5546216" y="3169412"/>
            <a:ext cx="2477770" cy="1190625"/>
          </a:xfrm>
          <a:prstGeom prst="rect">
            <a:avLst/>
          </a:prstGeom>
        </p:spPr>
        <p:txBody>
          <a:bodyPr vert="horz" wrap="square" lIns="0" tIns="43180" rIns="0" bIns="0" rtlCol="0">
            <a:spAutoFit/>
          </a:bodyPr>
          <a:lstStyle/>
          <a:p>
            <a:pPr marL="12700" marR="5080" algn="ctr">
              <a:lnSpc>
                <a:spcPts val="1450"/>
              </a:lnSpc>
              <a:spcBef>
                <a:spcPts val="340"/>
              </a:spcBef>
            </a:pPr>
            <a:r>
              <a:rPr sz="1400" spc="-5" dirty="0">
                <a:solidFill>
                  <a:srgbClr val="FFFFFF"/>
                </a:solidFill>
                <a:latin typeface="Arial"/>
                <a:cs typeface="Arial"/>
              </a:rPr>
              <a:t>SZAKMAI </a:t>
            </a:r>
            <a:r>
              <a:rPr sz="1400" dirty="0">
                <a:solidFill>
                  <a:srgbClr val="FFFFFF"/>
                </a:solidFill>
                <a:latin typeface="Arial"/>
                <a:cs typeface="Arial"/>
              </a:rPr>
              <a:t>STÁB</a:t>
            </a:r>
            <a:r>
              <a:rPr sz="1400" spc="-70" dirty="0">
                <a:solidFill>
                  <a:srgbClr val="FFFFFF"/>
                </a:solidFill>
                <a:latin typeface="Arial"/>
                <a:cs typeface="Arial"/>
              </a:rPr>
              <a:t> </a:t>
            </a:r>
            <a:r>
              <a:rPr sz="1400" dirty="0">
                <a:solidFill>
                  <a:srgbClr val="FFFFFF"/>
                </a:solidFill>
                <a:latin typeface="Arial"/>
                <a:cs typeface="Arial"/>
              </a:rPr>
              <a:t>BEVONÁSRA  </a:t>
            </a:r>
            <a:r>
              <a:rPr sz="1400" spc="-5" dirty="0">
                <a:solidFill>
                  <a:srgbClr val="FFFFFF"/>
                </a:solidFill>
                <a:latin typeface="Arial"/>
                <a:cs typeface="Arial"/>
              </a:rPr>
              <a:t>KERÜL:</a:t>
            </a:r>
            <a:endParaRPr sz="1400">
              <a:latin typeface="Arial"/>
              <a:cs typeface="Arial"/>
            </a:endParaRPr>
          </a:p>
          <a:p>
            <a:pPr marR="1270" algn="ctr">
              <a:lnSpc>
                <a:spcPct val="100000"/>
              </a:lnSpc>
              <a:spcBef>
                <a:spcPts val="330"/>
              </a:spcBef>
            </a:pPr>
            <a:r>
              <a:rPr sz="1400" spc="-5" dirty="0">
                <a:solidFill>
                  <a:srgbClr val="FFFFFF"/>
                </a:solidFill>
                <a:latin typeface="Arial"/>
                <a:cs typeface="Arial"/>
              </a:rPr>
              <a:t>900 FŐ</a:t>
            </a:r>
            <a:r>
              <a:rPr sz="1400" spc="-35" dirty="0">
                <a:solidFill>
                  <a:srgbClr val="FFFFFF"/>
                </a:solidFill>
                <a:latin typeface="Arial"/>
                <a:cs typeface="Arial"/>
              </a:rPr>
              <a:t> </a:t>
            </a:r>
            <a:r>
              <a:rPr sz="1400" dirty="0">
                <a:solidFill>
                  <a:srgbClr val="FFFFFF"/>
                </a:solidFill>
                <a:latin typeface="Arial"/>
                <a:cs typeface="Arial"/>
              </a:rPr>
              <a:t>PEDAGÓGUS;</a:t>
            </a:r>
            <a:endParaRPr sz="1400">
              <a:latin typeface="Arial"/>
              <a:cs typeface="Arial"/>
            </a:endParaRPr>
          </a:p>
          <a:p>
            <a:pPr marR="635" algn="ctr">
              <a:lnSpc>
                <a:spcPct val="100000"/>
              </a:lnSpc>
              <a:spcBef>
                <a:spcPts val="325"/>
              </a:spcBef>
            </a:pPr>
            <a:r>
              <a:rPr sz="1400" dirty="0">
                <a:solidFill>
                  <a:srgbClr val="FFFFFF"/>
                </a:solidFill>
                <a:latin typeface="Arial"/>
                <a:cs typeface="Arial"/>
              </a:rPr>
              <a:t>80 </a:t>
            </a:r>
            <a:r>
              <a:rPr sz="1400" spc="-5" dirty="0">
                <a:solidFill>
                  <a:srgbClr val="FFFFFF"/>
                </a:solidFill>
                <a:latin typeface="Arial"/>
                <a:cs typeface="Arial"/>
              </a:rPr>
              <a:t>FŐ</a:t>
            </a:r>
            <a:r>
              <a:rPr sz="1400" spc="-95" dirty="0">
                <a:solidFill>
                  <a:srgbClr val="FFFFFF"/>
                </a:solidFill>
                <a:latin typeface="Arial"/>
                <a:cs typeface="Arial"/>
              </a:rPr>
              <a:t> </a:t>
            </a:r>
            <a:r>
              <a:rPr sz="1400" spc="-5" dirty="0">
                <a:solidFill>
                  <a:srgbClr val="FFFFFF"/>
                </a:solidFill>
                <a:latin typeface="Arial"/>
                <a:cs typeface="Arial"/>
              </a:rPr>
              <a:t>MENTOR</a:t>
            </a:r>
            <a:endParaRPr sz="1400">
              <a:latin typeface="Arial"/>
              <a:cs typeface="Arial"/>
            </a:endParaRPr>
          </a:p>
          <a:p>
            <a:pPr marR="2540" algn="ctr">
              <a:lnSpc>
                <a:spcPct val="100000"/>
              </a:lnSpc>
              <a:spcBef>
                <a:spcPts val="335"/>
              </a:spcBef>
            </a:pPr>
            <a:r>
              <a:rPr sz="1400" dirty="0">
                <a:solidFill>
                  <a:srgbClr val="FFFFFF"/>
                </a:solidFill>
                <a:latin typeface="Arial"/>
                <a:cs typeface="Arial"/>
              </a:rPr>
              <a:t>2017.08-09.</a:t>
            </a:r>
            <a:r>
              <a:rPr sz="1400" spc="-114" dirty="0">
                <a:solidFill>
                  <a:srgbClr val="FFFFFF"/>
                </a:solidFill>
                <a:latin typeface="Arial"/>
                <a:cs typeface="Arial"/>
              </a:rPr>
              <a:t> </a:t>
            </a:r>
            <a:r>
              <a:rPr sz="1400" spc="-5" dirty="0">
                <a:solidFill>
                  <a:srgbClr val="FFFFFF"/>
                </a:solidFill>
                <a:latin typeface="Arial"/>
                <a:cs typeface="Arial"/>
              </a:rPr>
              <a:t>HÓ</a:t>
            </a:r>
            <a:endParaRPr sz="1400">
              <a:latin typeface="Arial"/>
              <a:cs typeface="Arial"/>
            </a:endParaRPr>
          </a:p>
        </p:txBody>
      </p:sp>
      <p:sp>
        <p:nvSpPr>
          <p:cNvPr id="26" name="object 26"/>
          <p:cNvSpPr/>
          <p:nvPr/>
        </p:nvSpPr>
        <p:spPr>
          <a:xfrm>
            <a:off x="5028438" y="1437894"/>
            <a:ext cx="3648710" cy="1339850"/>
          </a:xfrm>
          <a:custGeom>
            <a:avLst/>
            <a:gdLst/>
            <a:ahLst/>
            <a:cxnLst/>
            <a:rect l="l" t="t" r="r" b="b"/>
            <a:pathLst>
              <a:path w="3648709" h="1339850">
                <a:moveTo>
                  <a:pt x="3514470" y="0"/>
                </a:moveTo>
                <a:lnTo>
                  <a:pt x="133985"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5" y="1339595"/>
                </a:lnTo>
                <a:lnTo>
                  <a:pt x="3514470" y="1339595"/>
                </a:lnTo>
                <a:lnTo>
                  <a:pt x="3556837" y="1332769"/>
                </a:lnTo>
                <a:lnTo>
                  <a:pt x="3593619" y="1313757"/>
                </a:lnTo>
                <a:lnTo>
                  <a:pt x="3622617" y="1284759"/>
                </a:lnTo>
                <a:lnTo>
                  <a:pt x="3641629" y="1247977"/>
                </a:lnTo>
                <a:lnTo>
                  <a:pt x="3648456" y="1205610"/>
                </a:lnTo>
                <a:lnTo>
                  <a:pt x="3648456" y="133984"/>
                </a:lnTo>
                <a:lnTo>
                  <a:pt x="3641629" y="91618"/>
                </a:lnTo>
                <a:lnTo>
                  <a:pt x="3622617" y="54836"/>
                </a:lnTo>
                <a:lnTo>
                  <a:pt x="3593619" y="25838"/>
                </a:lnTo>
                <a:lnTo>
                  <a:pt x="3556837" y="6826"/>
                </a:lnTo>
                <a:lnTo>
                  <a:pt x="3514470" y="0"/>
                </a:lnTo>
                <a:close/>
              </a:path>
            </a:pathLst>
          </a:custGeom>
          <a:solidFill>
            <a:srgbClr val="4F81BC"/>
          </a:solidFill>
        </p:spPr>
        <p:txBody>
          <a:bodyPr wrap="square" lIns="0" tIns="0" rIns="0" bIns="0" rtlCol="0"/>
          <a:lstStyle/>
          <a:p>
            <a:endParaRPr/>
          </a:p>
        </p:txBody>
      </p:sp>
      <p:sp>
        <p:nvSpPr>
          <p:cNvPr id="27" name="object 27"/>
          <p:cNvSpPr/>
          <p:nvPr/>
        </p:nvSpPr>
        <p:spPr>
          <a:xfrm>
            <a:off x="5028438" y="1437894"/>
            <a:ext cx="3648710" cy="1339850"/>
          </a:xfrm>
          <a:custGeom>
            <a:avLst/>
            <a:gdLst/>
            <a:ahLst/>
            <a:cxnLst/>
            <a:rect l="l" t="t" r="r" b="b"/>
            <a:pathLst>
              <a:path w="3648709" h="1339850">
                <a:moveTo>
                  <a:pt x="0" y="133984"/>
                </a:moveTo>
                <a:lnTo>
                  <a:pt x="6826" y="91618"/>
                </a:lnTo>
                <a:lnTo>
                  <a:pt x="25838" y="54836"/>
                </a:lnTo>
                <a:lnTo>
                  <a:pt x="54836" y="25838"/>
                </a:lnTo>
                <a:lnTo>
                  <a:pt x="91618" y="6826"/>
                </a:lnTo>
                <a:lnTo>
                  <a:pt x="133985" y="0"/>
                </a:lnTo>
                <a:lnTo>
                  <a:pt x="3514470" y="0"/>
                </a:lnTo>
                <a:lnTo>
                  <a:pt x="3556837" y="6826"/>
                </a:lnTo>
                <a:lnTo>
                  <a:pt x="3593619" y="25838"/>
                </a:lnTo>
                <a:lnTo>
                  <a:pt x="3622617" y="54836"/>
                </a:lnTo>
                <a:lnTo>
                  <a:pt x="3641629" y="91618"/>
                </a:lnTo>
                <a:lnTo>
                  <a:pt x="3648456" y="133984"/>
                </a:lnTo>
                <a:lnTo>
                  <a:pt x="3648456" y="1205610"/>
                </a:lnTo>
                <a:lnTo>
                  <a:pt x="3641629" y="1247977"/>
                </a:lnTo>
                <a:lnTo>
                  <a:pt x="3622617" y="1284759"/>
                </a:lnTo>
                <a:lnTo>
                  <a:pt x="3593619" y="1313757"/>
                </a:lnTo>
                <a:lnTo>
                  <a:pt x="3556837" y="1332769"/>
                </a:lnTo>
                <a:lnTo>
                  <a:pt x="3514470" y="1339595"/>
                </a:lnTo>
                <a:lnTo>
                  <a:pt x="133985" y="1339595"/>
                </a:lnTo>
                <a:lnTo>
                  <a:pt x="91618" y="1332769"/>
                </a:lnTo>
                <a:lnTo>
                  <a:pt x="54836" y="1313757"/>
                </a:lnTo>
                <a:lnTo>
                  <a:pt x="25838" y="1284759"/>
                </a:lnTo>
                <a:lnTo>
                  <a:pt x="6826"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28" name="object 28"/>
          <p:cNvSpPr txBox="1"/>
          <p:nvPr/>
        </p:nvSpPr>
        <p:spPr>
          <a:xfrm>
            <a:off x="5183885" y="1673453"/>
            <a:ext cx="3335654" cy="537845"/>
          </a:xfrm>
          <a:prstGeom prst="rect">
            <a:avLst/>
          </a:prstGeom>
        </p:spPr>
        <p:txBody>
          <a:bodyPr vert="horz" wrap="square" lIns="0" tIns="12700" rIns="0" bIns="0" rtlCol="0">
            <a:spAutoFit/>
          </a:bodyPr>
          <a:lstStyle/>
          <a:p>
            <a:pPr marL="1138555" marR="5080" indent="-1126490">
              <a:lnSpc>
                <a:spcPct val="120000"/>
              </a:lnSpc>
              <a:spcBef>
                <a:spcPts val="100"/>
              </a:spcBef>
            </a:pPr>
            <a:r>
              <a:rPr sz="1400" dirty="0">
                <a:solidFill>
                  <a:srgbClr val="FFFFFF"/>
                </a:solidFill>
                <a:latin typeface="Arial"/>
                <a:cs typeface="Arial"/>
              </a:rPr>
              <a:t>PEDAGÓGUS </a:t>
            </a:r>
            <a:r>
              <a:rPr sz="1400" spc="-20" dirty="0">
                <a:solidFill>
                  <a:srgbClr val="FFFFFF"/>
                </a:solidFill>
                <a:latin typeface="Arial"/>
                <a:cs typeface="Arial"/>
              </a:rPr>
              <a:t>MŰHELYSOROZAT </a:t>
            </a:r>
            <a:r>
              <a:rPr sz="1400" spc="-5" dirty="0">
                <a:solidFill>
                  <a:srgbClr val="FFFFFF"/>
                </a:solidFill>
                <a:latin typeface="Arial"/>
                <a:cs typeface="Arial"/>
              </a:rPr>
              <a:t>22</a:t>
            </a:r>
            <a:r>
              <a:rPr sz="1400" spc="-75" dirty="0">
                <a:solidFill>
                  <a:srgbClr val="FFFFFF"/>
                </a:solidFill>
                <a:latin typeface="Arial"/>
                <a:cs typeface="Arial"/>
              </a:rPr>
              <a:t> </a:t>
            </a:r>
            <a:r>
              <a:rPr sz="1400" spc="-5" dirty="0">
                <a:solidFill>
                  <a:srgbClr val="FFFFFF"/>
                </a:solidFill>
                <a:latin typeface="Arial"/>
                <a:cs typeface="Arial"/>
              </a:rPr>
              <a:t>DB  2017. 08.</a:t>
            </a:r>
            <a:r>
              <a:rPr sz="1400" spc="-25" dirty="0">
                <a:solidFill>
                  <a:srgbClr val="FFFFFF"/>
                </a:solidFill>
                <a:latin typeface="Arial"/>
                <a:cs typeface="Arial"/>
              </a:rPr>
              <a:t> </a:t>
            </a:r>
            <a:r>
              <a:rPr sz="1400" spc="-5" dirty="0">
                <a:solidFill>
                  <a:srgbClr val="FFFFFF"/>
                </a:solidFill>
                <a:latin typeface="Arial"/>
                <a:cs typeface="Arial"/>
              </a:rPr>
              <a:t>HÓ</a:t>
            </a:r>
            <a:endParaRPr sz="1400">
              <a:latin typeface="Arial"/>
              <a:cs typeface="Arial"/>
            </a:endParaRPr>
          </a:p>
        </p:txBody>
      </p:sp>
      <p:sp>
        <p:nvSpPr>
          <p:cNvPr id="30" name="object 30"/>
          <p:cNvSpPr txBox="1"/>
          <p:nvPr/>
        </p:nvSpPr>
        <p:spPr>
          <a:xfrm>
            <a:off x="2020570" y="6278482"/>
            <a:ext cx="4954270" cy="379095"/>
          </a:xfrm>
          <a:prstGeom prst="rect">
            <a:avLst/>
          </a:prstGeom>
        </p:spPr>
        <p:txBody>
          <a:bodyPr vert="horz" wrap="square" lIns="0" tIns="4445" rIns="0" bIns="0" rtlCol="0">
            <a:spAutoFit/>
          </a:bodyPr>
          <a:lstStyle/>
          <a:p>
            <a:pPr marL="1535430" marR="5080" indent="-1523365">
              <a:lnSpc>
                <a:spcPts val="1440"/>
              </a:lnSpc>
              <a:spcBef>
                <a:spcPts val="35"/>
              </a:spcBef>
            </a:pPr>
            <a:r>
              <a:rPr sz="1200" b="1" dirty="0">
                <a:solidFill>
                  <a:srgbClr val="888888"/>
                </a:solidFill>
                <a:latin typeface="Arial"/>
                <a:cs typeface="Arial"/>
              </a:rPr>
              <a:t>A tanulói </a:t>
            </a:r>
            <a:r>
              <a:rPr sz="1200" b="1" spc="-5" dirty="0">
                <a:solidFill>
                  <a:srgbClr val="888888"/>
                </a:solidFill>
                <a:latin typeface="Arial"/>
                <a:cs typeface="Arial"/>
              </a:rPr>
              <a:t>lemorzsolódással veszélyeztetett intézmények támogatása  EFOP-3.1.5-16-2016-00001</a:t>
            </a:r>
            <a:endParaRPr sz="1200">
              <a:latin typeface="Arial"/>
              <a:cs typeface="Arial"/>
            </a:endParaRPr>
          </a:p>
        </p:txBody>
      </p:sp>
      <p:sp>
        <p:nvSpPr>
          <p:cNvPr id="29" name="object 29"/>
          <p:cNvSpPr txBox="1">
            <a:spLocks noGrp="1"/>
          </p:cNvSpPr>
          <p:nvPr>
            <p:ph type="title"/>
          </p:nvPr>
        </p:nvSpPr>
        <p:spPr>
          <a:xfrm>
            <a:off x="1047089" y="273253"/>
            <a:ext cx="6958330" cy="391795"/>
          </a:xfrm>
          <a:prstGeom prst="rect">
            <a:avLst/>
          </a:prstGeom>
        </p:spPr>
        <p:txBody>
          <a:bodyPr vert="horz" wrap="square" lIns="0" tIns="12700" rIns="0" bIns="0" rtlCol="0">
            <a:spAutoFit/>
          </a:bodyPr>
          <a:lstStyle/>
          <a:p>
            <a:pPr marL="12700">
              <a:lnSpc>
                <a:spcPct val="100000"/>
              </a:lnSpc>
              <a:spcBef>
                <a:spcPts val="100"/>
              </a:spcBef>
            </a:pPr>
            <a:r>
              <a:rPr i="0" dirty="0">
                <a:latin typeface="Arial"/>
                <a:cs typeface="Arial"/>
              </a:rPr>
              <a:t>A PROJEK </a:t>
            </a:r>
            <a:r>
              <a:rPr i="0" spc="-5" dirty="0">
                <a:latin typeface="Arial"/>
                <a:cs typeface="Arial"/>
              </a:rPr>
              <a:t>SZÁMSZERŰSÍTETT </a:t>
            </a:r>
            <a:r>
              <a:rPr spc="-10" dirty="0"/>
              <a:t>EREDMÉNYEI</a:t>
            </a:r>
            <a:r>
              <a:rPr spc="-65" dirty="0"/>
              <a:t> </a:t>
            </a:r>
            <a:r>
              <a:rPr i="0" dirty="0">
                <a:latin typeface="Arial"/>
                <a:cs typeface="Arial"/>
              </a:rPr>
              <a:t>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9797" y="1771395"/>
            <a:ext cx="201930" cy="1663700"/>
          </a:xfrm>
          <a:custGeom>
            <a:avLst/>
            <a:gdLst/>
            <a:ahLst/>
            <a:cxnLst/>
            <a:rect l="l" t="t" r="r" b="b"/>
            <a:pathLst>
              <a:path w="201930" h="1663700">
                <a:moveTo>
                  <a:pt x="634" y="0"/>
                </a:moveTo>
                <a:lnTo>
                  <a:pt x="0" y="1663318"/>
                </a:lnTo>
                <a:lnTo>
                  <a:pt x="200786" y="1663445"/>
                </a:lnTo>
                <a:lnTo>
                  <a:pt x="201421" y="126"/>
                </a:lnTo>
                <a:lnTo>
                  <a:pt x="634" y="0"/>
                </a:lnTo>
                <a:close/>
              </a:path>
            </a:pathLst>
          </a:custGeom>
          <a:solidFill>
            <a:srgbClr val="B1C1DB"/>
          </a:solidFill>
        </p:spPr>
        <p:txBody>
          <a:bodyPr wrap="square" lIns="0" tIns="0" rIns="0" bIns="0" rtlCol="0"/>
          <a:lstStyle/>
          <a:p>
            <a:endParaRPr/>
          </a:p>
        </p:txBody>
      </p:sp>
      <p:sp>
        <p:nvSpPr>
          <p:cNvPr id="3" name="object 3"/>
          <p:cNvSpPr/>
          <p:nvPr/>
        </p:nvSpPr>
        <p:spPr>
          <a:xfrm>
            <a:off x="1332738" y="1437894"/>
            <a:ext cx="3740150" cy="1339850"/>
          </a:xfrm>
          <a:custGeom>
            <a:avLst/>
            <a:gdLst/>
            <a:ahLst/>
            <a:cxnLst/>
            <a:rect l="l" t="t" r="r" b="b"/>
            <a:pathLst>
              <a:path w="3740150" h="1339850">
                <a:moveTo>
                  <a:pt x="3605911" y="0"/>
                </a:moveTo>
                <a:lnTo>
                  <a:pt x="133984"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4" y="1339595"/>
                </a:lnTo>
                <a:lnTo>
                  <a:pt x="3605911" y="1339595"/>
                </a:lnTo>
                <a:lnTo>
                  <a:pt x="3648277" y="1332769"/>
                </a:lnTo>
                <a:lnTo>
                  <a:pt x="3685059" y="1313757"/>
                </a:lnTo>
                <a:lnTo>
                  <a:pt x="3714057" y="1284759"/>
                </a:lnTo>
                <a:lnTo>
                  <a:pt x="3733069" y="1247977"/>
                </a:lnTo>
                <a:lnTo>
                  <a:pt x="3739896" y="1205610"/>
                </a:lnTo>
                <a:lnTo>
                  <a:pt x="3739896" y="133984"/>
                </a:lnTo>
                <a:lnTo>
                  <a:pt x="3733069" y="91618"/>
                </a:lnTo>
                <a:lnTo>
                  <a:pt x="3714057" y="54836"/>
                </a:lnTo>
                <a:lnTo>
                  <a:pt x="3685059" y="25838"/>
                </a:lnTo>
                <a:lnTo>
                  <a:pt x="3648277" y="6826"/>
                </a:lnTo>
                <a:lnTo>
                  <a:pt x="3605911" y="0"/>
                </a:lnTo>
                <a:close/>
              </a:path>
            </a:pathLst>
          </a:custGeom>
          <a:solidFill>
            <a:srgbClr val="4F81BC"/>
          </a:solidFill>
        </p:spPr>
        <p:txBody>
          <a:bodyPr wrap="square" lIns="0" tIns="0" rIns="0" bIns="0" rtlCol="0"/>
          <a:lstStyle/>
          <a:p>
            <a:endParaRPr/>
          </a:p>
        </p:txBody>
      </p:sp>
      <p:sp>
        <p:nvSpPr>
          <p:cNvPr id="4" name="object 4"/>
          <p:cNvSpPr/>
          <p:nvPr/>
        </p:nvSpPr>
        <p:spPr>
          <a:xfrm>
            <a:off x="1332738" y="1437894"/>
            <a:ext cx="3740150" cy="1339850"/>
          </a:xfrm>
          <a:custGeom>
            <a:avLst/>
            <a:gdLst/>
            <a:ahLst/>
            <a:cxnLst/>
            <a:rect l="l" t="t" r="r" b="b"/>
            <a:pathLst>
              <a:path w="3740150" h="1339850">
                <a:moveTo>
                  <a:pt x="0" y="133984"/>
                </a:moveTo>
                <a:lnTo>
                  <a:pt x="6826" y="91618"/>
                </a:lnTo>
                <a:lnTo>
                  <a:pt x="25838" y="54836"/>
                </a:lnTo>
                <a:lnTo>
                  <a:pt x="54836" y="25838"/>
                </a:lnTo>
                <a:lnTo>
                  <a:pt x="91618" y="6826"/>
                </a:lnTo>
                <a:lnTo>
                  <a:pt x="133984" y="0"/>
                </a:lnTo>
                <a:lnTo>
                  <a:pt x="3605911" y="0"/>
                </a:lnTo>
                <a:lnTo>
                  <a:pt x="3648277" y="6826"/>
                </a:lnTo>
                <a:lnTo>
                  <a:pt x="3685059" y="25838"/>
                </a:lnTo>
                <a:lnTo>
                  <a:pt x="3714057" y="54836"/>
                </a:lnTo>
                <a:lnTo>
                  <a:pt x="3733069" y="91618"/>
                </a:lnTo>
                <a:lnTo>
                  <a:pt x="3739896" y="133984"/>
                </a:lnTo>
                <a:lnTo>
                  <a:pt x="3739896" y="1205610"/>
                </a:lnTo>
                <a:lnTo>
                  <a:pt x="3733069" y="1247977"/>
                </a:lnTo>
                <a:lnTo>
                  <a:pt x="3714057" y="1284759"/>
                </a:lnTo>
                <a:lnTo>
                  <a:pt x="3685059" y="1313757"/>
                </a:lnTo>
                <a:lnTo>
                  <a:pt x="3648277" y="1332769"/>
                </a:lnTo>
                <a:lnTo>
                  <a:pt x="3605911" y="1339595"/>
                </a:lnTo>
                <a:lnTo>
                  <a:pt x="133984" y="1339595"/>
                </a:lnTo>
                <a:lnTo>
                  <a:pt x="91618" y="1332769"/>
                </a:lnTo>
                <a:lnTo>
                  <a:pt x="54836" y="1313757"/>
                </a:lnTo>
                <a:lnTo>
                  <a:pt x="25838" y="1284759"/>
                </a:lnTo>
                <a:lnTo>
                  <a:pt x="6826"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1580769" y="1703577"/>
            <a:ext cx="3245485" cy="479425"/>
          </a:xfrm>
          <a:prstGeom prst="rect">
            <a:avLst/>
          </a:prstGeom>
        </p:spPr>
        <p:txBody>
          <a:bodyPr vert="horz" wrap="square" lIns="0" tIns="46355" rIns="0" bIns="0" rtlCol="0">
            <a:spAutoFit/>
          </a:bodyPr>
          <a:lstStyle/>
          <a:p>
            <a:pPr marL="12700" marR="5080" indent="263525">
              <a:lnSpc>
                <a:spcPts val="1660"/>
              </a:lnSpc>
              <a:spcBef>
                <a:spcPts val="365"/>
              </a:spcBef>
              <a:tabLst>
                <a:tab pos="1113790" algn="l"/>
              </a:tabLst>
            </a:pPr>
            <a:r>
              <a:rPr sz="1600" spc="-20" dirty="0">
                <a:solidFill>
                  <a:srgbClr val="FFFFFF"/>
                </a:solidFill>
                <a:latin typeface="Arial"/>
                <a:cs typeface="Arial"/>
              </a:rPr>
              <a:t>ELKÉSZÜLT </a:t>
            </a:r>
            <a:r>
              <a:rPr sz="1600" spc="-10" dirty="0">
                <a:solidFill>
                  <a:srgbClr val="FFFFFF"/>
                </a:solidFill>
                <a:latin typeface="Arial"/>
                <a:cs typeface="Arial"/>
              </a:rPr>
              <a:t>300 DB </a:t>
            </a:r>
            <a:r>
              <a:rPr sz="1600" spc="-5" dirty="0">
                <a:solidFill>
                  <a:srgbClr val="FFFFFF"/>
                </a:solidFill>
                <a:latin typeface="Arial"/>
                <a:cs typeface="Arial"/>
              </a:rPr>
              <a:t>FEH-RE  </a:t>
            </a:r>
            <a:r>
              <a:rPr sz="1600" spc="-175" dirty="0">
                <a:solidFill>
                  <a:srgbClr val="FFFFFF"/>
                </a:solidFill>
                <a:latin typeface="Arial"/>
                <a:cs typeface="Arial"/>
              </a:rPr>
              <a:t>VONATKOZ</a:t>
            </a:r>
            <a:r>
              <a:rPr sz="1600" spc="-5" dirty="0">
                <a:solidFill>
                  <a:srgbClr val="FFFFFF"/>
                </a:solidFill>
                <a:latin typeface="Arial"/>
                <a:cs typeface="Arial"/>
              </a:rPr>
              <a:t>Ó</a:t>
            </a:r>
            <a:r>
              <a:rPr sz="1600" spc="400" dirty="0">
                <a:solidFill>
                  <a:srgbClr val="FFFFFF"/>
                </a:solidFill>
                <a:latin typeface="Arial"/>
                <a:cs typeface="Arial"/>
              </a:rPr>
              <a:t> </a:t>
            </a:r>
            <a:r>
              <a:rPr sz="1600" spc="-15" dirty="0">
                <a:solidFill>
                  <a:srgbClr val="FFFFFF"/>
                </a:solidFill>
                <a:latin typeface="Arial"/>
                <a:cs typeface="Arial"/>
              </a:rPr>
              <a:t>HELYZETELEMZÉS</a:t>
            </a:r>
            <a:endParaRPr sz="1600" dirty="0">
              <a:latin typeface="Arial"/>
              <a:cs typeface="Arial"/>
            </a:endParaRPr>
          </a:p>
        </p:txBody>
      </p:sp>
      <p:sp>
        <p:nvSpPr>
          <p:cNvPr id="6" name="object 6"/>
          <p:cNvSpPr txBox="1"/>
          <p:nvPr/>
        </p:nvSpPr>
        <p:spPr>
          <a:xfrm>
            <a:off x="2654045" y="2204973"/>
            <a:ext cx="1097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2017.10.10.</a:t>
            </a:r>
            <a:endParaRPr sz="1600">
              <a:latin typeface="Arial"/>
              <a:cs typeface="Arial"/>
            </a:endParaRPr>
          </a:p>
        </p:txBody>
      </p:sp>
      <p:sp>
        <p:nvSpPr>
          <p:cNvPr id="7" name="object 7"/>
          <p:cNvSpPr/>
          <p:nvPr/>
        </p:nvSpPr>
        <p:spPr>
          <a:xfrm>
            <a:off x="2439797" y="3444875"/>
            <a:ext cx="201295" cy="1663700"/>
          </a:xfrm>
          <a:custGeom>
            <a:avLst/>
            <a:gdLst/>
            <a:ahLst/>
            <a:cxnLst/>
            <a:rect l="l" t="t" r="r" b="b"/>
            <a:pathLst>
              <a:path w="201294" h="1663700">
                <a:moveTo>
                  <a:pt x="200786" y="0"/>
                </a:moveTo>
                <a:lnTo>
                  <a:pt x="0" y="0"/>
                </a:lnTo>
                <a:lnTo>
                  <a:pt x="253" y="1663319"/>
                </a:lnTo>
                <a:lnTo>
                  <a:pt x="201040" y="1663319"/>
                </a:lnTo>
                <a:lnTo>
                  <a:pt x="200786" y="0"/>
                </a:lnTo>
                <a:close/>
              </a:path>
            </a:pathLst>
          </a:custGeom>
          <a:solidFill>
            <a:srgbClr val="B1C1DB"/>
          </a:solidFill>
        </p:spPr>
        <p:txBody>
          <a:bodyPr wrap="square" lIns="0" tIns="0" rIns="0" bIns="0" rtlCol="0"/>
          <a:lstStyle/>
          <a:p>
            <a:endParaRPr/>
          </a:p>
        </p:txBody>
      </p:sp>
      <p:sp>
        <p:nvSpPr>
          <p:cNvPr id="8" name="object 8"/>
          <p:cNvSpPr/>
          <p:nvPr/>
        </p:nvSpPr>
        <p:spPr>
          <a:xfrm>
            <a:off x="1475994" y="3112770"/>
            <a:ext cx="3453765" cy="1338580"/>
          </a:xfrm>
          <a:custGeom>
            <a:avLst/>
            <a:gdLst/>
            <a:ahLst/>
            <a:cxnLst/>
            <a:rect l="l" t="t" r="r" b="b"/>
            <a:pathLst>
              <a:path w="3453765" h="1338579">
                <a:moveTo>
                  <a:pt x="3319526" y="0"/>
                </a:moveTo>
                <a:lnTo>
                  <a:pt x="133858" y="0"/>
                </a:lnTo>
                <a:lnTo>
                  <a:pt x="91553" y="6825"/>
                </a:lnTo>
                <a:lnTo>
                  <a:pt x="54809" y="25830"/>
                </a:lnTo>
                <a:lnTo>
                  <a:pt x="25830" y="54809"/>
                </a:lnTo>
                <a:lnTo>
                  <a:pt x="6825" y="91553"/>
                </a:lnTo>
                <a:lnTo>
                  <a:pt x="0" y="133857"/>
                </a:lnTo>
                <a:lnTo>
                  <a:pt x="0" y="1204213"/>
                </a:lnTo>
                <a:lnTo>
                  <a:pt x="6825" y="1246518"/>
                </a:lnTo>
                <a:lnTo>
                  <a:pt x="25830" y="1283262"/>
                </a:lnTo>
                <a:lnTo>
                  <a:pt x="54809" y="1312241"/>
                </a:lnTo>
                <a:lnTo>
                  <a:pt x="91553" y="1331246"/>
                </a:lnTo>
                <a:lnTo>
                  <a:pt x="133858" y="1338071"/>
                </a:lnTo>
                <a:lnTo>
                  <a:pt x="3319526" y="1338071"/>
                </a:lnTo>
                <a:lnTo>
                  <a:pt x="3361830" y="1331246"/>
                </a:lnTo>
                <a:lnTo>
                  <a:pt x="3398574" y="1312241"/>
                </a:lnTo>
                <a:lnTo>
                  <a:pt x="3427553" y="1283262"/>
                </a:lnTo>
                <a:lnTo>
                  <a:pt x="3446558" y="1246518"/>
                </a:lnTo>
                <a:lnTo>
                  <a:pt x="3453383" y="1204213"/>
                </a:lnTo>
                <a:lnTo>
                  <a:pt x="3453383" y="133857"/>
                </a:lnTo>
                <a:lnTo>
                  <a:pt x="3446558" y="91553"/>
                </a:lnTo>
                <a:lnTo>
                  <a:pt x="3427553" y="54809"/>
                </a:lnTo>
                <a:lnTo>
                  <a:pt x="3398574" y="25830"/>
                </a:lnTo>
                <a:lnTo>
                  <a:pt x="3361830" y="6825"/>
                </a:lnTo>
                <a:lnTo>
                  <a:pt x="3319526" y="0"/>
                </a:lnTo>
                <a:close/>
              </a:path>
            </a:pathLst>
          </a:custGeom>
          <a:solidFill>
            <a:srgbClr val="4F81BC"/>
          </a:solidFill>
        </p:spPr>
        <p:txBody>
          <a:bodyPr wrap="square" lIns="0" tIns="0" rIns="0" bIns="0" rtlCol="0"/>
          <a:lstStyle/>
          <a:p>
            <a:endParaRPr/>
          </a:p>
        </p:txBody>
      </p:sp>
      <p:sp>
        <p:nvSpPr>
          <p:cNvPr id="9" name="object 9"/>
          <p:cNvSpPr/>
          <p:nvPr/>
        </p:nvSpPr>
        <p:spPr>
          <a:xfrm>
            <a:off x="1475994" y="3112770"/>
            <a:ext cx="3453765" cy="1338580"/>
          </a:xfrm>
          <a:custGeom>
            <a:avLst/>
            <a:gdLst/>
            <a:ahLst/>
            <a:cxnLst/>
            <a:rect l="l" t="t" r="r" b="b"/>
            <a:pathLst>
              <a:path w="3453765" h="1338579">
                <a:moveTo>
                  <a:pt x="0" y="133857"/>
                </a:moveTo>
                <a:lnTo>
                  <a:pt x="6825" y="91553"/>
                </a:lnTo>
                <a:lnTo>
                  <a:pt x="25830" y="54809"/>
                </a:lnTo>
                <a:lnTo>
                  <a:pt x="54809" y="25830"/>
                </a:lnTo>
                <a:lnTo>
                  <a:pt x="91553" y="6825"/>
                </a:lnTo>
                <a:lnTo>
                  <a:pt x="133858" y="0"/>
                </a:lnTo>
                <a:lnTo>
                  <a:pt x="3319526" y="0"/>
                </a:lnTo>
                <a:lnTo>
                  <a:pt x="3361830" y="6825"/>
                </a:lnTo>
                <a:lnTo>
                  <a:pt x="3398574" y="25830"/>
                </a:lnTo>
                <a:lnTo>
                  <a:pt x="3427553" y="54809"/>
                </a:lnTo>
                <a:lnTo>
                  <a:pt x="3446558" y="91553"/>
                </a:lnTo>
                <a:lnTo>
                  <a:pt x="3453383" y="133857"/>
                </a:lnTo>
                <a:lnTo>
                  <a:pt x="3453383" y="1204213"/>
                </a:lnTo>
                <a:lnTo>
                  <a:pt x="3446558" y="1246518"/>
                </a:lnTo>
                <a:lnTo>
                  <a:pt x="3427553" y="1283262"/>
                </a:lnTo>
                <a:lnTo>
                  <a:pt x="3398574" y="1312241"/>
                </a:lnTo>
                <a:lnTo>
                  <a:pt x="3361830" y="1331246"/>
                </a:lnTo>
                <a:lnTo>
                  <a:pt x="3319526" y="1338071"/>
                </a:lnTo>
                <a:lnTo>
                  <a:pt x="133858" y="1338071"/>
                </a:lnTo>
                <a:lnTo>
                  <a:pt x="91553" y="1331246"/>
                </a:lnTo>
                <a:lnTo>
                  <a:pt x="54809" y="1312241"/>
                </a:lnTo>
                <a:lnTo>
                  <a:pt x="25830" y="1283262"/>
                </a:lnTo>
                <a:lnTo>
                  <a:pt x="6825"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1878838" y="3231261"/>
            <a:ext cx="264985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MINDEN FEH</a:t>
            </a:r>
            <a:r>
              <a:rPr sz="1600" spc="-30" dirty="0">
                <a:solidFill>
                  <a:srgbClr val="FFFFFF"/>
                </a:solidFill>
                <a:latin typeface="Arial"/>
                <a:cs typeface="Arial"/>
              </a:rPr>
              <a:t> </a:t>
            </a:r>
            <a:r>
              <a:rPr sz="1600" spc="-10" dirty="0">
                <a:solidFill>
                  <a:srgbClr val="FFFFFF"/>
                </a:solidFill>
                <a:latin typeface="Arial"/>
                <a:cs typeface="Arial"/>
              </a:rPr>
              <a:t>VÁLASZTOTT</a:t>
            </a:r>
            <a:endParaRPr sz="1600">
              <a:latin typeface="Arial"/>
              <a:cs typeface="Arial"/>
            </a:endParaRPr>
          </a:p>
        </p:txBody>
      </p:sp>
      <p:sp>
        <p:nvSpPr>
          <p:cNvPr id="11" name="object 11"/>
          <p:cNvSpPr txBox="1"/>
          <p:nvPr/>
        </p:nvSpPr>
        <p:spPr>
          <a:xfrm>
            <a:off x="1909317" y="3441572"/>
            <a:ext cx="258381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FEJLESZTÉSI</a:t>
            </a:r>
            <a:r>
              <a:rPr sz="1600" spc="-40" dirty="0">
                <a:solidFill>
                  <a:srgbClr val="FFFFFF"/>
                </a:solidFill>
                <a:latin typeface="Arial"/>
                <a:cs typeface="Arial"/>
              </a:rPr>
              <a:t> </a:t>
            </a:r>
            <a:r>
              <a:rPr sz="1600" spc="-10" dirty="0">
                <a:solidFill>
                  <a:srgbClr val="FFFFFF"/>
                </a:solidFill>
                <a:latin typeface="Arial"/>
                <a:cs typeface="Arial"/>
              </a:rPr>
              <a:t>CSOMAGOT</a:t>
            </a:r>
            <a:endParaRPr sz="1600">
              <a:latin typeface="Arial"/>
              <a:cs typeface="Arial"/>
            </a:endParaRPr>
          </a:p>
        </p:txBody>
      </p:sp>
      <p:sp>
        <p:nvSpPr>
          <p:cNvPr id="12" name="object 12"/>
          <p:cNvSpPr txBox="1"/>
          <p:nvPr/>
        </p:nvSpPr>
        <p:spPr>
          <a:xfrm>
            <a:off x="2653029" y="3733038"/>
            <a:ext cx="1097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2017.10.10.</a:t>
            </a:r>
            <a:endParaRPr sz="1600">
              <a:latin typeface="Arial"/>
              <a:cs typeface="Arial"/>
            </a:endParaRPr>
          </a:p>
        </p:txBody>
      </p:sp>
      <p:sp>
        <p:nvSpPr>
          <p:cNvPr id="13" name="object 13"/>
          <p:cNvSpPr/>
          <p:nvPr/>
        </p:nvSpPr>
        <p:spPr>
          <a:xfrm>
            <a:off x="2554223" y="5012435"/>
            <a:ext cx="3700779" cy="201295"/>
          </a:xfrm>
          <a:custGeom>
            <a:avLst/>
            <a:gdLst/>
            <a:ahLst/>
            <a:cxnLst/>
            <a:rect l="l" t="t" r="r" b="b"/>
            <a:pathLst>
              <a:path w="3700779" h="201295">
                <a:moveTo>
                  <a:pt x="0" y="201168"/>
                </a:moveTo>
                <a:lnTo>
                  <a:pt x="3700272" y="201168"/>
                </a:lnTo>
                <a:lnTo>
                  <a:pt x="3700272" y="0"/>
                </a:lnTo>
                <a:lnTo>
                  <a:pt x="0" y="0"/>
                </a:lnTo>
                <a:lnTo>
                  <a:pt x="0" y="201168"/>
                </a:lnTo>
                <a:close/>
              </a:path>
            </a:pathLst>
          </a:custGeom>
          <a:solidFill>
            <a:srgbClr val="B1C1DB"/>
          </a:solidFill>
        </p:spPr>
        <p:txBody>
          <a:bodyPr wrap="square" lIns="0" tIns="0" rIns="0" bIns="0" rtlCol="0"/>
          <a:lstStyle/>
          <a:p>
            <a:endParaRPr/>
          </a:p>
        </p:txBody>
      </p:sp>
      <p:sp>
        <p:nvSpPr>
          <p:cNvPr id="14" name="object 14"/>
          <p:cNvSpPr/>
          <p:nvPr/>
        </p:nvSpPr>
        <p:spPr>
          <a:xfrm>
            <a:off x="1404366" y="4786121"/>
            <a:ext cx="3596640" cy="1338580"/>
          </a:xfrm>
          <a:custGeom>
            <a:avLst/>
            <a:gdLst/>
            <a:ahLst/>
            <a:cxnLst/>
            <a:rect l="l" t="t" r="r" b="b"/>
            <a:pathLst>
              <a:path w="3596640" h="1338579">
                <a:moveTo>
                  <a:pt x="3462782" y="0"/>
                </a:moveTo>
                <a:lnTo>
                  <a:pt x="133858" y="0"/>
                </a:lnTo>
                <a:lnTo>
                  <a:pt x="91553" y="6825"/>
                </a:lnTo>
                <a:lnTo>
                  <a:pt x="54809" y="25830"/>
                </a:lnTo>
                <a:lnTo>
                  <a:pt x="25830" y="54809"/>
                </a:lnTo>
                <a:lnTo>
                  <a:pt x="6825" y="91553"/>
                </a:lnTo>
                <a:lnTo>
                  <a:pt x="0" y="133857"/>
                </a:lnTo>
                <a:lnTo>
                  <a:pt x="0" y="1204264"/>
                </a:lnTo>
                <a:lnTo>
                  <a:pt x="6825" y="1246558"/>
                </a:lnTo>
                <a:lnTo>
                  <a:pt x="25830" y="1283290"/>
                </a:lnTo>
                <a:lnTo>
                  <a:pt x="54809" y="1312255"/>
                </a:lnTo>
                <a:lnTo>
                  <a:pt x="91553" y="1331250"/>
                </a:lnTo>
                <a:lnTo>
                  <a:pt x="133858" y="1338071"/>
                </a:lnTo>
                <a:lnTo>
                  <a:pt x="3462782" y="1338071"/>
                </a:lnTo>
                <a:lnTo>
                  <a:pt x="3505086" y="1331250"/>
                </a:lnTo>
                <a:lnTo>
                  <a:pt x="3541830" y="1312255"/>
                </a:lnTo>
                <a:lnTo>
                  <a:pt x="3570809" y="1283290"/>
                </a:lnTo>
                <a:lnTo>
                  <a:pt x="3589814" y="1246558"/>
                </a:lnTo>
                <a:lnTo>
                  <a:pt x="3596640" y="1204264"/>
                </a:lnTo>
                <a:lnTo>
                  <a:pt x="3596640" y="133857"/>
                </a:lnTo>
                <a:lnTo>
                  <a:pt x="3589814" y="91553"/>
                </a:lnTo>
                <a:lnTo>
                  <a:pt x="3570809" y="54809"/>
                </a:lnTo>
                <a:lnTo>
                  <a:pt x="3541830" y="25830"/>
                </a:lnTo>
                <a:lnTo>
                  <a:pt x="3505086" y="6825"/>
                </a:lnTo>
                <a:lnTo>
                  <a:pt x="3462782" y="0"/>
                </a:lnTo>
                <a:close/>
              </a:path>
            </a:pathLst>
          </a:custGeom>
          <a:solidFill>
            <a:srgbClr val="4F81BC"/>
          </a:solidFill>
        </p:spPr>
        <p:txBody>
          <a:bodyPr wrap="square" lIns="0" tIns="0" rIns="0" bIns="0" rtlCol="0"/>
          <a:lstStyle/>
          <a:p>
            <a:endParaRPr/>
          </a:p>
        </p:txBody>
      </p:sp>
      <p:sp>
        <p:nvSpPr>
          <p:cNvPr id="15" name="object 15"/>
          <p:cNvSpPr/>
          <p:nvPr/>
        </p:nvSpPr>
        <p:spPr>
          <a:xfrm>
            <a:off x="1404366" y="4786121"/>
            <a:ext cx="3596640" cy="1338580"/>
          </a:xfrm>
          <a:custGeom>
            <a:avLst/>
            <a:gdLst/>
            <a:ahLst/>
            <a:cxnLst/>
            <a:rect l="l" t="t" r="r" b="b"/>
            <a:pathLst>
              <a:path w="3596640" h="1338579">
                <a:moveTo>
                  <a:pt x="0" y="133857"/>
                </a:moveTo>
                <a:lnTo>
                  <a:pt x="6825" y="91553"/>
                </a:lnTo>
                <a:lnTo>
                  <a:pt x="25830" y="54809"/>
                </a:lnTo>
                <a:lnTo>
                  <a:pt x="54809" y="25830"/>
                </a:lnTo>
                <a:lnTo>
                  <a:pt x="91553" y="6825"/>
                </a:lnTo>
                <a:lnTo>
                  <a:pt x="133858" y="0"/>
                </a:lnTo>
                <a:lnTo>
                  <a:pt x="3462782" y="0"/>
                </a:lnTo>
                <a:lnTo>
                  <a:pt x="3505086" y="6825"/>
                </a:lnTo>
                <a:lnTo>
                  <a:pt x="3541830" y="25830"/>
                </a:lnTo>
                <a:lnTo>
                  <a:pt x="3570809" y="54809"/>
                </a:lnTo>
                <a:lnTo>
                  <a:pt x="3589814" y="91553"/>
                </a:lnTo>
                <a:lnTo>
                  <a:pt x="3596640" y="133857"/>
                </a:lnTo>
                <a:lnTo>
                  <a:pt x="3596640" y="1204264"/>
                </a:lnTo>
                <a:lnTo>
                  <a:pt x="3589814" y="1246558"/>
                </a:lnTo>
                <a:lnTo>
                  <a:pt x="3570809" y="1283290"/>
                </a:lnTo>
                <a:lnTo>
                  <a:pt x="3541830" y="1312255"/>
                </a:lnTo>
                <a:lnTo>
                  <a:pt x="3505086" y="1331250"/>
                </a:lnTo>
                <a:lnTo>
                  <a:pt x="3462782" y="1338071"/>
                </a:lnTo>
                <a:lnTo>
                  <a:pt x="133858" y="1338071"/>
                </a:lnTo>
                <a:lnTo>
                  <a:pt x="91553" y="1331250"/>
                </a:lnTo>
                <a:lnTo>
                  <a:pt x="54809" y="1312255"/>
                </a:lnTo>
                <a:lnTo>
                  <a:pt x="25830" y="1283290"/>
                </a:lnTo>
                <a:lnTo>
                  <a:pt x="6825" y="1246558"/>
                </a:lnTo>
                <a:lnTo>
                  <a:pt x="0" y="1204264"/>
                </a:lnTo>
                <a:lnTo>
                  <a:pt x="0" y="133857"/>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1755139" y="4905247"/>
            <a:ext cx="2891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FFFFFF"/>
                </a:solidFill>
                <a:latin typeface="Arial"/>
                <a:cs typeface="Arial"/>
              </a:rPr>
              <a:t>ELKÉSZÜLT </a:t>
            </a:r>
            <a:r>
              <a:rPr sz="1600" spc="-10" dirty="0">
                <a:solidFill>
                  <a:srgbClr val="FFFFFF"/>
                </a:solidFill>
                <a:latin typeface="Arial"/>
                <a:cs typeface="Arial"/>
              </a:rPr>
              <a:t>300 DB</a:t>
            </a:r>
            <a:r>
              <a:rPr sz="1600" spc="5" dirty="0">
                <a:solidFill>
                  <a:srgbClr val="FFFFFF"/>
                </a:solidFill>
                <a:latin typeface="Arial"/>
                <a:cs typeface="Arial"/>
              </a:rPr>
              <a:t> </a:t>
            </a:r>
            <a:r>
              <a:rPr sz="1600" spc="-15" dirty="0">
                <a:solidFill>
                  <a:srgbClr val="FFFFFF"/>
                </a:solidFill>
                <a:latin typeface="Arial"/>
                <a:cs typeface="Arial"/>
              </a:rPr>
              <a:t>MENTORI</a:t>
            </a:r>
            <a:endParaRPr sz="1600" dirty="0">
              <a:latin typeface="Arial"/>
              <a:cs typeface="Arial"/>
            </a:endParaRPr>
          </a:p>
        </p:txBody>
      </p:sp>
      <p:sp>
        <p:nvSpPr>
          <p:cNvPr id="17" name="object 17"/>
          <p:cNvSpPr txBox="1"/>
          <p:nvPr/>
        </p:nvSpPr>
        <p:spPr>
          <a:xfrm>
            <a:off x="2687827" y="5115559"/>
            <a:ext cx="102870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Arial"/>
                <a:cs typeface="Arial"/>
              </a:rPr>
              <a:t>REFLE</a:t>
            </a:r>
            <a:r>
              <a:rPr sz="1600" dirty="0">
                <a:solidFill>
                  <a:srgbClr val="FFFFFF"/>
                </a:solidFill>
                <a:latin typeface="Arial"/>
                <a:cs typeface="Arial"/>
              </a:rPr>
              <a:t>X</a:t>
            </a:r>
            <a:r>
              <a:rPr sz="1600" spc="-5" dirty="0">
                <a:solidFill>
                  <a:srgbClr val="FFFFFF"/>
                </a:solidFill>
                <a:latin typeface="Arial"/>
                <a:cs typeface="Arial"/>
              </a:rPr>
              <a:t>IÓ</a:t>
            </a:r>
            <a:endParaRPr sz="1600">
              <a:latin typeface="Arial"/>
              <a:cs typeface="Arial"/>
            </a:endParaRPr>
          </a:p>
        </p:txBody>
      </p:sp>
      <p:sp>
        <p:nvSpPr>
          <p:cNvPr id="18" name="object 18"/>
          <p:cNvSpPr txBox="1"/>
          <p:nvPr/>
        </p:nvSpPr>
        <p:spPr>
          <a:xfrm>
            <a:off x="2652776" y="5406644"/>
            <a:ext cx="1097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2017.10.16.</a:t>
            </a:r>
            <a:endParaRPr sz="1600">
              <a:latin typeface="Arial"/>
              <a:cs typeface="Arial"/>
            </a:endParaRPr>
          </a:p>
        </p:txBody>
      </p:sp>
      <p:sp>
        <p:nvSpPr>
          <p:cNvPr id="19" name="object 19"/>
          <p:cNvSpPr/>
          <p:nvPr/>
        </p:nvSpPr>
        <p:spPr>
          <a:xfrm>
            <a:off x="6158484" y="3444240"/>
            <a:ext cx="201295" cy="1664335"/>
          </a:xfrm>
          <a:custGeom>
            <a:avLst/>
            <a:gdLst/>
            <a:ahLst/>
            <a:cxnLst/>
            <a:rect l="l" t="t" r="r" b="b"/>
            <a:pathLst>
              <a:path w="201295" h="1664335">
                <a:moveTo>
                  <a:pt x="0" y="1664207"/>
                </a:moveTo>
                <a:lnTo>
                  <a:pt x="201167" y="1664207"/>
                </a:lnTo>
                <a:lnTo>
                  <a:pt x="201167" y="0"/>
                </a:lnTo>
                <a:lnTo>
                  <a:pt x="0" y="0"/>
                </a:lnTo>
                <a:lnTo>
                  <a:pt x="0" y="1664207"/>
                </a:lnTo>
                <a:close/>
              </a:path>
            </a:pathLst>
          </a:custGeom>
          <a:solidFill>
            <a:srgbClr val="B1C1DB"/>
          </a:solidFill>
        </p:spPr>
        <p:txBody>
          <a:bodyPr wrap="square" lIns="0" tIns="0" rIns="0" bIns="0" rtlCol="0"/>
          <a:lstStyle/>
          <a:p>
            <a:endParaRPr/>
          </a:p>
        </p:txBody>
      </p:sp>
      <p:sp>
        <p:nvSpPr>
          <p:cNvPr id="20" name="object 20"/>
          <p:cNvSpPr/>
          <p:nvPr/>
        </p:nvSpPr>
        <p:spPr>
          <a:xfrm>
            <a:off x="5808726" y="4786121"/>
            <a:ext cx="2231390" cy="1338580"/>
          </a:xfrm>
          <a:custGeom>
            <a:avLst/>
            <a:gdLst/>
            <a:ahLst/>
            <a:cxnLst/>
            <a:rect l="l" t="t" r="r" b="b"/>
            <a:pathLst>
              <a:path w="2231390" h="1338579">
                <a:moveTo>
                  <a:pt x="2097278" y="0"/>
                </a:moveTo>
                <a:lnTo>
                  <a:pt x="133858" y="0"/>
                </a:lnTo>
                <a:lnTo>
                  <a:pt x="91553" y="6825"/>
                </a:lnTo>
                <a:lnTo>
                  <a:pt x="54809" y="25830"/>
                </a:lnTo>
                <a:lnTo>
                  <a:pt x="25830" y="54809"/>
                </a:lnTo>
                <a:lnTo>
                  <a:pt x="6825" y="91553"/>
                </a:lnTo>
                <a:lnTo>
                  <a:pt x="0" y="133857"/>
                </a:lnTo>
                <a:lnTo>
                  <a:pt x="0" y="1204264"/>
                </a:lnTo>
                <a:lnTo>
                  <a:pt x="6825" y="1246558"/>
                </a:lnTo>
                <a:lnTo>
                  <a:pt x="25830" y="1283290"/>
                </a:lnTo>
                <a:lnTo>
                  <a:pt x="54809" y="1312255"/>
                </a:lnTo>
                <a:lnTo>
                  <a:pt x="91553" y="1331250"/>
                </a:lnTo>
                <a:lnTo>
                  <a:pt x="133858" y="1338071"/>
                </a:lnTo>
                <a:lnTo>
                  <a:pt x="2097278" y="1338071"/>
                </a:lnTo>
                <a:lnTo>
                  <a:pt x="2139582" y="1331250"/>
                </a:lnTo>
                <a:lnTo>
                  <a:pt x="2176326" y="1312255"/>
                </a:lnTo>
                <a:lnTo>
                  <a:pt x="2205305" y="1283290"/>
                </a:lnTo>
                <a:lnTo>
                  <a:pt x="2224310" y="1246558"/>
                </a:lnTo>
                <a:lnTo>
                  <a:pt x="2231135" y="1204264"/>
                </a:lnTo>
                <a:lnTo>
                  <a:pt x="2231135" y="133857"/>
                </a:lnTo>
                <a:lnTo>
                  <a:pt x="2224310" y="91553"/>
                </a:lnTo>
                <a:lnTo>
                  <a:pt x="2205305" y="54809"/>
                </a:lnTo>
                <a:lnTo>
                  <a:pt x="2176326" y="25830"/>
                </a:lnTo>
                <a:lnTo>
                  <a:pt x="2139582" y="6825"/>
                </a:lnTo>
                <a:lnTo>
                  <a:pt x="2097278" y="0"/>
                </a:lnTo>
                <a:close/>
              </a:path>
            </a:pathLst>
          </a:custGeom>
          <a:solidFill>
            <a:srgbClr val="4F81BC"/>
          </a:solidFill>
        </p:spPr>
        <p:txBody>
          <a:bodyPr wrap="square" lIns="0" tIns="0" rIns="0" bIns="0" rtlCol="0"/>
          <a:lstStyle/>
          <a:p>
            <a:endParaRPr/>
          </a:p>
        </p:txBody>
      </p:sp>
      <p:sp>
        <p:nvSpPr>
          <p:cNvPr id="21" name="object 21"/>
          <p:cNvSpPr/>
          <p:nvPr/>
        </p:nvSpPr>
        <p:spPr>
          <a:xfrm>
            <a:off x="5808726" y="4786121"/>
            <a:ext cx="2231390" cy="1338580"/>
          </a:xfrm>
          <a:custGeom>
            <a:avLst/>
            <a:gdLst/>
            <a:ahLst/>
            <a:cxnLst/>
            <a:rect l="l" t="t" r="r" b="b"/>
            <a:pathLst>
              <a:path w="2231390" h="1338579">
                <a:moveTo>
                  <a:pt x="0" y="133857"/>
                </a:moveTo>
                <a:lnTo>
                  <a:pt x="6825" y="91553"/>
                </a:lnTo>
                <a:lnTo>
                  <a:pt x="25830" y="54809"/>
                </a:lnTo>
                <a:lnTo>
                  <a:pt x="54809" y="25830"/>
                </a:lnTo>
                <a:lnTo>
                  <a:pt x="91553" y="6825"/>
                </a:lnTo>
                <a:lnTo>
                  <a:pt x="133858" y="0"/>
                </a:lnTo>
                <a:lnTo>
                  <a:pt x="2097278" y="0"/>
                </a:lnTo>
                <a:lnTo>
                  <a:pt x="2139582" y="6825"/>
                </a:lnTo>
                <a:lnTo>
                  <a:pt x="2176326" y="25830"/>
                </a:lnTo>
                <a:lnTo>
                  <a:pt x="2205305" y="54809"/>
                </a:lnTo>
                <a:lnTo>
                  <a:pt x="2224310" y="91553"/>
                </a:lnTo>
                <a:lnTo>
                  <a:pt x="2231135" y="133857"/>
                </a:lnTo>
                <a:lnTo>
                  <a:pt x="2231135" y="1204264"/>
                </a:lnTo>
                <a:lnTo>
                  <a:pt x="2224310" y="1246558"/>
                </a:lnTo>
                <a:lnTo>
                  <a:pt x="2205305" y="1283290"/>
                </a:lnTo>
                <a:lnTo>
                  <a:pt x="2176326" y="1312255"/>
                </a:lnTo>
                <a:lnTo>
                  <a:pt x="2139582" y="1331250"/>
                </a:lnTo>
                <a:lnTo>
                  <a:pt x="2097278" y="1338071"/>
                </a:lnTo>
                <a:lnTo>
                  <a:pt x="133858" y="1338071"/>
                </a:lnTo>
                <a:lnTo>
                  <a:pt x="91553" y="1331250"/>
                </a:lnTo>
                <a:lnTo>
                  <a:pt x="54809" y="1312255"/>
                </a:lnTo>
                <a:lnTo>
                  <a:pt x="25830" y="1283290"/>
                </a:lnTo>
                <a:lnTo>
                  <a:pt x="6825" y="1246558"/>
                </a:lnTo>
                <a:lnTo>
                  <a:pt x="0" y="1204264"/>
                </a:lnTo>
                <a:lnTo>
                  <a:pt x="0" y="133857"/>
                </a:lnTo>
                <a:close/>
              </a:path>
            </a:pathLst>
          </a:custGeom>
          <a:ln w="25908">
            <a:solidFill>
              <a:srgbClr val="FFFFFF"/>
            </a:solidFill>
          </a:ln>
        </p:spPr>
        <p:txBody>
          <a:bodyPr wrap="square" lIns="0" tIns="0" rIns="0" bIns="0" rtlCol="0"/>
          <a:lstStyle/>
          <a:p>
            <a:endParaRPr/>
          </a:p>
        </p:txBody>
      </p:sp>
      <p:sp>
        <p:nvSpPr>
          <p:cNvPr id="22" name="object 22"/>
          <p:cNvSpPr txBox="1"/>
          <p:nvPr/>
        </p:nvSpPr>
        <p:spPr>
          <a:xfrm>
            <a:off x="6145148" y="4840985"/>
            <a:ext cx="156019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A</a:t>
            </a:r>
            <a:r>
              <a:rPr sz="1600" spc="-135" dirty="0">
                <a:solidFill>
                  <a:srgbClr val="FFFFFF"/>
                </a:solidFill>
                <a:latin typeface="Arial"/>
                <a:cs typeface="Arial"/>
              </a:rPr>
              <a:t> </a:t>
            </a:r>
            <a:r>
              <a:rPr sz="1600" spc="-5" dirty="0">
                <a:solidFill>
                  <a:srgbClr val="FFFFFF"/>
                </a:solidFill>
                <a:latin typeface="Arial"/>
                <a:cs typeface="Arial"/>
              </a:rPr>
              <a:t>PROJEKTBEN</a:t>
            </a:r>
            <a:endParaRPr sz="1600">
              <a:latin typeface="Arial"/>
              <a:cs typeface="Arial"/>
            </a:endParaRPr>
          </a:p>
        </p:txBody>
      </p:sp>
      <p:sp>
        <p:nvSpPr>
          <p:cNvPr id="23" name="object 23"/>
          <p:cNvSpPr txBox="1"/>
          <p:nvPr/>
        </p:nvSpPr>
        <p:spPr>
          <a:xfrm>
            <a:off x="5930265" y="5051297"/>
            <a:ext cx="1993264"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FFFFFF"/>
                </a:solidFill>
                <a:latin typeface="Arial"/>
                <a:cs typeface="Arial"/>
              </a:rPr>
              <a:t>FOGLALKOZTATOTT</a:t>
            </a:r>
            <a:endParaRPr sz="1600" dirty="0">
              <a:latin typeface="Arial"/>
              <a:cs typeface="Arial"/>
            </a:endParaRPr>
          </a:p>
        </p:txBody>
      </p:sp>
      <p:sp>
        <p:nvSpPr>
          <p:cNvPr id="24" name="object 24"/>
          <p:cNvSpPr txBox="1"/>
          <p:nvPr/>
        </p:nvSpPr>
        <p:spPr>
          <a:xfrm>
            <a:off x="5924169" y="5261609"/>
            <a:ext cx="2000885" cy="479425"/>
          </a:xfrm>
          <a:prstGeom prst="rect">
            <a:avLst/>
          </a:prstGeom>
        </p:spPr>
        <p:txBody>
          <a:bodyPr vert="horz" wrap="square" lIns="0" tIns="46355" rIns="0" bIns="0" rtlCol="0">
            <a:spAutoFit/>
          </a:bodyPr>
          <a:lstStyle/>
          <a:p>
            <a:pPr marL="12700" marR="5080" indent="109220">
              <a:lnSpc>
                <a:spcPts val="1660"/>
              </a:lnSpc>
              <a:spcBef>
                <a:spcPts val="365"/>
              </a:spcBef>
            </a:pPr>
            <a:r>
              <a:rPr sz="1600" spc="-15" dirty="0">
                <a:solidFill>
                  <a:srgbClr val="FFFFFF"/>
                </a:solidFill>
                <a:latin typeface="Arial"/>
                <a:cs typeface="Arial"/>
              </a:rPr>
              <a:t>MUNKAVÁLLALÓK  </a:t>
            </a:r>
            <a:r>
              <a:rPr sz="1600" spc="-10" dirty="0">
                <a:solidFill>
                  <a:srgbClr val="FFFFFF"/>
                </a:solidFill>
                <a:latin typeface="Arial"/>
                <a:cs typeface="Arial"/>
              </a:rPr>
              <a:t>LÉTSZÁMA: </a:t>
            </a:r>
            <a:r>
              <a:rPr lang="hu-HU" sz="1600" spc="-10" dirty="0">
                <a:solidFill>
                  <a:srgbClr val="FFFFFF"/>
                </a:solidFill>
                <a:latin typeface="Arial"/>
                <a:cs typeface="Arial"/>
              </a:rPr>
              <a:t>1180</a:t>
            </a:r>
            <a:r>
              <a:rPr sz="1600" spc="-5" dirty="0">
                <a:solidFill>
                  <a:srgbClr val="FFFFFF"/>
                </a:solidFill>
                <a:latin typeface="Arial"/>
                <a:cs typeface="Arial"/>
              </a:rPr>
              <a:t> FŐ</a:t>
            </a:r>
            <a:endParaRPr sz="1600" dirty="0">
              <a:latin typeface="Arial"/>
              <a:cs typeface="Arial"/>
            </a:endParaRPr>
          </a:p>
        </p:txBody>
      </p:sp>
      <p:sp>
        <p:nvSpPr>
          <p:cNvPr id="25" name="object 25"/>
          <p:cNvSpPr/>
          <p:nvPr/>
        </p:nvSpPr>
        <p:spPr>
          <a:xfrm>
            <a:off x="6158484" y="1770888"/>
            <a:ext cx="201295" cy="1664335"/>
          </a:xfrm>
          <a:custGeom>
            <a:avLst/>
            <a:gdLst/>
            <a:ahLst/>
            <a:cxnLst/>
            <a:rect l="l" t="t" r="r" b="b"/>
            <a:pathLst>
              <a:path w="201295" h="1664335">
                <a:moveTo>
                  <a:pt x="0" y="1664207"/>
                </a:moveTo>
                <a:lnTo>
                  <a:pt x="201167" y="1664207"/>
                </a:lnTo>
                <a:lnTo>
                  <a:pt x="201167" y="0"/>
                </a:lnTo>
                <a:lnTo>
                  <a:pt x="0" y="0"/>
                </a:lnTo>
                <a:lnTo>
                  <a:pt x="0" y="1664207"/>
                </a:lnTo>
                <a:close/>
              </a:path>
            </a:pathLst>
          </a:custGeom>
          <a:solidFill>
            <a:srgbClr val="B1C1DB"/>
          </a:solidFill>
        </p:spPr>
        <p:txBody>
          <a:bodyPr wrap="square" lIns="0" tIns="0" rIns="0" bIns="0" rtlCol="0"/>
          <a:lstStyle/>
          <a:p>
            <a:endParaRPr/>
          </a:p>
        </p:txBody>
      </p:sp>
      <p:sp>
        <p:nvSpPr>
          <p:cNvPr id="26" name="object 26"/>
          <p:cNvSpPr/>
          <p:nvPr/>
        </p:nvSpPr>
        <p:spPr>
          <a:xfrm>
            <a:off x="5808726" y="3112770"/>
            <a:ext cx="2231390" cy="1338580"/>
          </a:xfrm>
          <a:custGeom>
            <a:avLst/>
            <a:gdLst/>
            <a:ahLst/>
            <a:cxnLst/>
            <a:rect l="l" t="t" r="r" b="b"/>
            <a:pathLst>
              <a:path w="2231390" h="1338579">
                <a:moveTo>
                  <a:pt x="2097278" y="0"/>
                </a:moveTo>
                <a:lnTo>
                  <a:pt x="133858" y="0"/>
                </a:lnTo>
                <a:lnTo>
                  <a:pt x="91553" y="6825"/>
                </a:lnTo>
                <a:lnTo>
                  <a:pt x="54809" y="25830"/>
                </a:lnTo>
                <a:lnTo>
                  <a:pt x="25830" y="54809"/>
                </a:lnTo>
                <a:lnTo>
                  <a:pt x="6825" y="91553"/>
                </a:lnTo>
                <a:lnTo>
                  <a:pt x="0" y="133857"/>
                </a:lnTo>
                <a:lnTo>
                  <a:pt x="0" y="1204213"/>
                </a:lnTo>
                <a:lnTo>
                  <a:pt x="6825" y="1246518"/>
                </a:lnTo>
                <a:lnTo>
                  <a:pt x="25830" y="1283262"/>
                </a:lnTo>
                <a:lnTo>
                  <a:pt x="54809" y="1312241"/>
                </a:lnTo>
                <a:lnTo>
                  <a:pt x="91553" y="1331246"/>
                </a:lnTo>
                <a:lnTo>
                  <a:pt x="133858" y="1338071"/>
                </a:lnTo>
                <a:lnTo>
                  <a:pt x="2097278" y="1338071"/>
                </a:lnTo>
                <a:lnTo>
                  <a:pt x="2139582" y="1331246"/>
                </a:lnTo>
                <a:lnTo>
                  <a:pt x="2176326" y="1312241"/>
                </a:lnTo>
                <a:lnTo>
                  <a:pt x="2205305" y="1283262"/>
                </a:lnTo>
                <a:lnTo>
                  <a:pt x="2224310" y="1246518"/>
                </a:lnTo>
                <a:lnTo>
                  <a:pt x="2231135" y="1204213"/>
                </a:lnTo>
                <a:lnTo>
                  <a:pt x="2231135" y="133857"/>
                </a:lnTo>
                <a:lnTo>
                  <a:pt x="2224310" y="91553"/>
                </a:lnTo>
                <a:lnTo>
                  <a:pt x="2205305" y="54809"/>
                </a:lnTo>
                <a:lnTo>
                  <a:pt x="2176326" y="25830"/>
                </a:lnTo>
                <a:lnTo>
                  <a:pt x="2139582" y="6825"/>
                </a:lnTo>
                <a:lnTo>
                  <a:pt x="2097278" y="0"/>
                </a:lnTo>
                <a:close/>
              </a:path>
            </a:pathLst>
          </a:custGeom>
          <a:solidFill>
            <a:srgbClr val="4F81BC"/>
          </a:solidFill>
        </p:spPr>
        <p:txBody>
          <a:bodyPr wrap="square" lIns="0" tIns="0" rIns="0" bIns="0" rtlCol="0"/>
          <a:lstStyle/>
          <a:p>
            <a:endParaRPr/>
          </a:p>
        </p:txBody>
      </p:sp>
      <p:sp>
        <p:nvSpPr>
          <p:cNvPr id="27" name="object 27"/>
          <p:cNvSpPr/>
          <p:nvPr/>
        </p:nvSpPr>
        <p:spPr>
          <a:xfrm>
            <a:off x="5808726" y="3112770"/>
            <a:ext cx="2231390" cy="1338580"/>
          </a:xfrm>
          <a:custGeom>
            <a:avLst/>
            <a:gdLst/>
            <a:ahLst/>
            <a:cxnLst/>
            <a:rect l="l" t="t" r="r" b="b"/>
            <a:pathLst>
              <a:path w="2231390" h="1338579">
                <a:moveTo>
                  <a:pt x="0" y="133857"/>
                </a:moveTo>
                <a:lnTo>
                  <a:pt x="6825" y="91553"/>
                </a:lnTo>
                <a:lnTo>
                  <a:pt x="25830" y="54809"/>
                </a:lnTo>
                <a:lnTo>
                  <a:pt x="54809" y="25830"/>
                </a:lnTo>
                <a:lnTo>
                  <a:pt x="91553" y="6825"/>
                </a:lnTo>
                <a:lnTo>
                  <a:pt x="133858" y="0"/>
                </a:lnTo>
                <a:lnTo>
                  <a:pt x="2097278" y="0"/>
                </a:lnTo>
                <a:lnTo>
                  <a:pt x="2139582" y="6825"/>
                </a:lnTo>
                <a:lnTo>
                  <a:pt x="2176326" y="25830"/>
                </a:lnTo>
                <a:lnTo>
                  <a:pt x="2205305" y="54809"/>
                </a:lnTo>
                <a:lnTo>
                  <a:pt x="2224310" y="91553"/>
                </a:lnTo>
                <a:lnTo>
                  <a:pt x="2231135" y="133857"/>
                </a:lnTo>
                <a:lnTo>
                  <a:pt x="2231135" y="1204213"/>
                </a:lnTo>
                <a:lnTo>
                  <a:pt x="2224310" y="1246518"/>
                </a:lnTo>
                <a:lnTo>
                  <a:pt x="2205305" y="1283262"/>
                </a:lnTo>
                <a:lnTo>
                  <a:pt x="2176326" y="1312241"/>
                </a:lnTo>
                <a:lnTo>
                  <a:pt x="2139582" y="1331246"/>
                </a:lnTo>
                <a:lnTo>
                  <a:pt x="2097278" y="1338071"/>
                </a:lnTo>
                <a:lnTo>
                  <a:pt x="133858" y="1338071"/>
                </a:lnTo>
                <a:lnTo>
                  <a:pt x="91553" y="1331246"/>
                </a:lnTo>
                <a:lnTo>
                  <a:pt x="54809" y="1312241"/>
                </a:lnTo>
                <a:lnTo>
                  <a:pt x="25830" y="1283262"/>
                </a:lnTo>
                <a:lnTo>
                  <a:pt x="6825"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28" name="object 28"/>
          <p:cNvSpPr txBox="1"/>
          <p:nvPr/>
        </p:nvSpPr>
        <p:spPr>
          <a:xfrm>
            <a:off x="5965190" y="3434089"/>
            <a:ext cx="1893569" cy="473848"/>
          </a:xfrm>
          <a:prstGeom prst="rect">
            <a:avLst/>
          </a:prstGeom>
        </p:spPr>
        <p:txBody>
          <a:bodyPr vert="horz" wrap="square" lIns="0" tIns="12065" rIns="0" bIns="0" rtlCol="0">
            <a:spAutoFit/>
          </a:bodyPr>
          <a:lstStyle/>
          <a:p>
            <a:pPr algn="ctr">
              <a:lnSpc>
                <a:spcPts val="1789"/>
              </a:lnSpc>
              <a:spcBef>
                <a:spcPts val="95"/>
              </a:spcBef>
              <a:tabLst>
                <a:tab pos="281940" algn="l"/>
              </a:tabLst>
            </a:pPr>
            <a:r>
              <a:rPr lang="hu-HU" sz="1400" spc="-540" dirty="0">
                <a:solidFill>
                  <a:srgbClr val="FFFFFF"/>
                </a:solidFill>
                <a:latin typeface="Arial"/>
                <a:cs typeface="Arial"/>
              </a:rPr>
              <a:t>PR   </a:t>
            </a:r>
            <a:r>
              <a:rPr sz="1400" spc="-5" dirty="0">
                <a:solidFill>
                  <a:srgbClr val="FFFFFF"/>
                </a:solidFill>
                <a:latin typeface="Arial"/>
                <a:cs typeface="Arial"/>
              </a:rPr>
              <a:t>OJEKT</a:t>
            </a:r>
            <a:r>
              <a:rPr sz="1400" spc="-95" dirty="0">
                <a:solidFill>
                  <a:srgbClr val="FFFFFF"/>
                </a:solidFill>
                <a:latin typeface="Arial"/>
                <a:cs typeface="Arial"/>
              </a:rPr>
              <a:t> </a:t>
            </a:r>
            <a:r>
              <a:rPr sz="1400" spc="-10" dirty="0">
                <a:solidFill>
                  <a:srgbClr val="FFFFFF"/>
                </a:solidFill>
                <a:latin typeface="Arial"/>
                <a:cs typeface="Arial"/>
              </a:rPr>
              <a:t>NYITÓ</a:t>
            </a:r>
            <a:endParaRPr sz="1400" dirty="0">
              <a:latin typeface="Arial"/>
              <a:cs typeface="Arial"/>
            </a:endParaRPr>
          </a:p>
          <a:p>
            <a:pPr algn="ctr">
              <a:lnSpc>
                <a:spcPts val="1789"/>
              </a:lnSpc>
            </a:pPr>
            <a:r>
              <a:rPr sz="1400" spc="-5" dirty="0">
                <a:solidFill>
                  <a:srgbClr val="FFFFFF"/>
                </a:solidFill>
                <a:latin typeface="Arial"/>
                <a:cs typeface="Arial"/>
              </a:rPr>
              <a:t>KONFERENCIA</a:t>
            </a:r>
            <a:endParaRPr sz="1400" dirty="0">
              <a:latin typeface="Arial"/>
              <a:cs typeface="Arial"/>
            </a:endParaRPr>
          </a:p>
        </p:txBody>
      </p:sp>
      <p:sp>
        <p:nvSpPr>
          <p:cNvPr id="29" name="object 29"/>
          <p:cNvSpPr txBox="1"/>
          <p:nvPr/>
        </p:nvSpPr>
        <p:spPr>
          <a:xfrm>
            <a:off x="6376796" y="3878960"/>
            <a:ext cx="109728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2017.10.17.</a:t>
            </a:r>
            <a:endParaRPr sz="1600">
              <a:latin typeface="Arial"/>
              <a:cs typeface="Arial"/>
            </a:endParaRPr>
          </a:p>
        </p:txBody>
      </p:sp>
      <p:sp>
        <p:nvSpPr>
          <p:cNvPr id="30" name="object 30"/>
          <p:cNvSpPr/>
          <p:nvPr/>
        </p:nvSpPr>
        <p:spPr>
          <a:xfrm>
            <a:off x="5808726" y="1437894"/>
            <a:ext cx="2231390" cy="1339850"/>
          </a:xfrm>
          <a:custGeom>
            <a:avLst/>
            <a:gdLst/>
            <a:ahLst/>
            <a:cxnLst/>
            <a:rect l="l" t="t" r="r" b="b"/>
            <a:pathLst>
              <a:path w="2231390" h="1339850">
                <a:moveTo>
                  <a:pt x="2097151" y="0"/>
                </a:moveTo>
                <a:lnTo>
                  <a:pt x="133985"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5" y="1339595"/>
                </a:lnTo>
                <a:lnTo>
                  <a:pt x="2097151" y="1339595"/>
                </a:lnTo>
                <a:lnTo>
                  <a:pt x="2139517" y="1332769"/>
                </a:lnTo>
                <a:lnTo>
                  <a:pt x="2176299" y="1313757"/>
                </a:lnTo>
                <a:lnTo>
                  <a:pt x="2205297" y="1284759"/>
                </a:lnTo>
                <a:lnTo>
                  <a:pt x="2224309" y="1247977"/>
                </a:lnTo>
                <a:lnTo>
                  <a:pt x="2231135" y="1205610"/>
                </a:lnTo>
                <a:lnTo>
                  <a:pt x="2231135" y="133984"/>
                </a:lnTo>
                <a:lnTo>
                  <a:pt x="2224309" y="91618"/>
                </a:lnTo>
                <a:lnTo>
                  <a:pt x="2205297" y="54836"/>
                </a:lnTo>
                <a:lnTo>
                  <a:pt x="2176299" y="25838"/>
                </a:lnTo>
                <a:lnTo>
                  <a:pt x="2139517" y="6826"/>
                </a:lnTo>
                <a:lnTo>
                  <a:pt x="2097151" y="0"/>
                </a:lnTo>
                <a:close/>
              </a:path>
            </a:pathLst>
          </a:custGeom>
          <a:solidFill>
            <a:srgbClr val="4F81BC"/>
          </a:solidFill>
        </p:spPr>
        <p:txBody>
          <a:bodyPr wrap="square" lIns="0" tIns="0" rIns="0" bIns="0" rtlCol="0"/>
          <a:lstStyle/>
          <a:p>
            <a:endParaRPr/>
          </a:p>
        </p:txBody>
      </p:sp>
      <p:sp>
        <p:nvSpPr>
          <p:cNvPr id="31" name="object 31"/>
          <p:cNvSpPr/>
          <p:nvPr/>
        </p:nvSpPr>
        <p:spPr>
          <a:xfrm>
            <a:off x="5808726" y="1437894"/>
            <a:ext cx="2231390" cy="1339850"/>
          </a:xfrm>
          <a:custGeom>
            <a:avLst/>
            <a:gdLst/>
            <a:ahLst/>
            <a:cxnLst/>
            <a:rect l="l" t="t" r="r" b="b"/>
            <a:pathLst>
              <a:path w="2231390" h="1339850">
                <a:moveTo>
                  <a:pt x="0" y="133984"/>
                </a:moveTo>
                <a:lnTo>
                  <a:pt x="6826" y="91618"/>
                </a:lnTo>
                <a:lnTo>
                  <a:pt x="25838" y="54836"/>
                </a:lnTo>
                <a:lnTo>
                  <a:pt x="54836" y="25838"/>
                </a:lnTo>
                <a:lnTo>
                  <a:pt x="91618" y="6826"/>
                </a:lnTo>
                <a:lnTo>
                  <a:pt x="133985" y="0"/>
                </a:lnTo>
                <a:lnTo>
                  <a:pt x="2097151" y="0"/>
                </a:lnTo>
                <a:lnTo>
                  <a:pt x="2139517" y="6826"/>
                </a:lnTo>
                <a:lnTo>
                  <a:pt x="2176299" y="25838"/>
                </a:lnTo>
                <a:lnTo>
                  <a:pt x="2205297" y="54836"/>
                </a:lnTo>
                <a:lnTo>
                  <a:pt x="2224309" y="91618"/>
                </a:lnTo>
                <a:lnTo>
                  <a:pt x="2231135" y="133984"/>
                </a:lnTo>
                <a:lnTo>
                  <a:pt x="2231135" y="1205610"/>
                </a:lnTo>
                <a:lnTo>
                  <a:pt x="2224309" y="1247977"/>
                </a:lnTo>
                <a:lnTo>
                  <a:pt x="2205297" y="1284759"/>
                </a:lnTo>
                <a:lnTo>
                  <a:pt x="2176299" y="1313757"/>
                </a:lnTo>
                <a:lnTo>
                  <a:pt x="2139517" y="1332769"/>
                </a:lnTo>
                <a:lnTo>
                  <a:pt x="2097151" y="1339595"/>
                </a:lnTo>
                <a:lnTo>
                  <a:pt x="133985" y="1339595"/>
                </a:lnTo>
                <a:lnTo>
                  <a:pt x="91618" y="1332769"/>
                </a:lnTo>
                <a:lnTo>
                  <a:pt x="54836" y="1313757"/>
                </a:lnTo>
                <a:lnTo>
                  <a:pt x="25838" y="1284759"/>
                </a:lnTo>
                <a:lnTo>
                  <a:pt x="6826"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32" name="object 32"/>
          <p:cNvSpPr txBox="1"/>
          <p:nvPr/>
        </p:nvSpPr>
        <p:spPr>
          <a:xfrm>
            <a:off x="5991225" y="1516202"/>
            <a:ext cx="1867535" cy="269240"/>
          </a:xfrm>
          <a:prstGeom prst="rect">
            <a:avLst/>
          </a:prstGeom>
        </p:spPr>
        <p:txBody>
          <a:bodyPr vert="horz" wrap="square" lIns="0" tIns="12065" rIns="0" bIns="0" rtlCol="0">
            <a:spAutoFit/>
          </a:bodyPr>
          <a:lstStyle/>
          <a:p>
            <a:pPr marL="12700">
              <a:lnSpc>
                <a:spcPct val="100000"/>
              </a:lnSpc>
              <a:spcBef>
                <a:spcPts val="95"/>
              </a:spcBef>
            </a:pPr>
            <a:r>
              <a:rPr sz="1600" spc="-15" dirty="0">
                <a:solidFill>
                  <a:srgbClr val="FFFFFF"/>
                </a:solidFill>
                <a:latin typeface="Arial"/>
                <a:cs typeface="Arial"/>
              </a:rPr>
              <a:t>HELYZETELEMZÉS</a:t>
            </a:r>
            <a:endParaRPr sz="1600">
              <a:latin typeface="Arial"/>
              <a:cs typeface="Arial"/>
            </a:endParaRPr>
          </a:p>
        </p:txBody>
      </p:sp>
      <p:sp>
        <p:nvSpPr>
          <p:cNvPr id="35" name="object 35"/>
          <p:cNvSpPr txBox="1"/>
          <p:nvPr/>
        </p:nvSpPr>
        <p:spPr>
          <a:xfrm>
            <a:off x="2020570" y="6278482"/>
            <a:ext cx="4954270" cy="379095"/>
          </a:xfrm>
          <a:prstGeom prst="rect">
            <a:avLst/>
          </a:prstGeom>
        </p:spPr>
        <p:txBody>
          <a:bodyPr vert="horz" wrap="square" lIns="0" tIns="4445" rIns="0" bIns="0" rtlCol="0">
            <a:spAutoFit/>
          </a:bodyPr>
          <a:lstStyle/>
          <a:p>
            <a:pPr marL="1535430" marR="5080" indent="-1523365">
              <a:lnSpc>
                <a:spcPts val="1440"/>
              </a:lnSpc>
              <a:spcBef>
                <a:spcPts val="35"/>
              </a:spcBef>
            </a:pPr>
            <a:r>
              <a:rPr sz="1200" b="1" dirty="0">
                <a:solidFill>
                  <a:srgbClr val="888888"/>
                </a:solidFill>
                <a:latin typeface="Arial"/>
                <a:cs typeface="Arial"/>
              </a:rPr>
              <a:t>A tanulói </a:t>
            </a:r>
            <a:r>
              <a:rPr sz="1200" b="1" spc="-5" dirty="0">
                <a:solidFill>
                  <a:srgbClr val="888888"/>
                </a:solidFill>
                <a:latin typeface="Arial"/>
                <a:cs typeface="Arial"/>
              </a:rPr>
              <a:t>lemorzsolódással veszélyeztetett intézmények támogatása  EFOP-3.1.5-16-2016-00001</a:t>
            </a:r>
            <a:endParaRPr sz="1200">
              <a:latin typeface="Arial"/>
              <a:cs typeface="Arial"/>
            </a:endParaRPr>
          </a:p>
        </p:txBody>
      </p:sp>
      <p:sp>
        <p:nvSpPr>
          <p:cNvPr id="33" name="object 33"/>
          <p:cNvSpPr txBox="1"/>
          <p:nvPr/>
        </p:nvSpPr>
        <p:spPr>
          <a:xfrm>
            <a:off x="6158484" y="1758467"/>
            <a:ext cx="1532890" cy="610870"/>
          </a:xfrm>
          <a:prstGeom prst="rect">
            <a:avLst/>
          </a:prstGeom>
        </p:spPr>
        <p:txBody>
          <a:bodyPr vert="horz" wrap="square" lIns="0" tIns="61594" rIns="0" bIns="0" rtlCol="0">
            <a:spAutoFit/>
          </a:bodyPr>
          <a:lstStyle/>
          <a:p>
            <a:pPr marL="230504">
              <a:lnSpc>
                <a:spcPct val="100000"/>
              </a:lnSpc>
              <a:spcBef>
                <a:spcPts val="484"/>
              </a:spcBef>
            </a:pPr>
            <a:r>
              <a:rPr sz="1600" spc="-5" dirty="0">
                <a:solidFill>
                  <a:srgbClr val="FFFFFF"/>
                </a:solidFill>
                <a:latin typeface="Arial"/>
                <a:cs typeface="Arial"/>
              </a:rPr>
              <a:t>2017.10.31.</a:t>
            </a:r>
            <a:endParaRPr sz="1600">
              <a:latin typeface="Arial"/>
              <a:cs typeface="Arial"/>
            </a:endParaRPr>
          </a:p>
          <a:p>
            <a:pPr marL="11430">
              <a:lnSpc>
                <a:spcPct val="100000"/>
              </a:lnSpc>
              <a:spcBef>
                <a:spcPts val="380"/>
              </a:spcBef>
            </a:pPr>
            <a:r>
              <a:rPr sz="1600" spc="-5" dirty="0">
                <a:solidFill>
                  <a:srgbClr val="FFFFFF"/>
                </a:solidFill>
                <a:latin typeface="Arial"/>
                <a:cs typeface="Arial"/>
              </a:rPr>
              <a:t>2.</a:t>
            </a:r>
            <a:r>
              <a:rPr sz="1600" spc="-60" dirty="0">
                <a:solidFill>
                  <a:srgbClr val="FFFFFF"/>
                </a:solidFill>
                <a:latin typeface="Arial"/>
                <a:cs typeface="Arial"/>
              </a:rPr>
              <a:t> </a:t>
            </a:r>
            <a:r>
              <a:rPr sz="1600" spc="-10" dirty="0">
                <a:solidFill>
                  <a:srgbClr val="FFFFFF"/>
                </a:solidFill>
                <a:latin typeface="Arial"/>
                <a:cs typeface="Arial"/>
              </a:rPr>
              <a:t>MÉRFÖLDKŐ</a:t>
            </a:r>
            <a:endParaRPr sz="1600">
              <a:latin typeface="Arial"/>
              <a:cs typeface="Arial"/>
            </a:endParaRPr>
          </a:p>
        </p:txBody>
      </p:sp>
      <p:sp>
        <p:nvSpPr>
          <p:cNvPr id="34" name="object 34"/>
          <p:cNvSpPr txBox="1">
            <a:spLocks noGrp="1"/>
          </p:cNvSpPr>
          <p:nvPr>
            <p:ph type="title"/>
          </p:nvPr>
        </p:nvSpPr>
        <p:spPr>
          <a:xfrm>
            <a:off x="1004417" y="273253"/>
            <a:ext cx="7043420" cy="391795"/>
          </a:xfrm>
          <a:prstGeom prst="rect">
            <a:avLst/>
          </a:prstGeom>
        </p:spPr>
        <p:txBody>
          <a:bodyPr vert="horz" wrap="square" lIns="0" tIns="12700" rIns="0" bIns="0" rtlCol="0">
            <a:spAutoFit/>
          </a:bodyPr>
          <a:lstStyle/>
          <a:p>
            <a:pPr marL="12700">
              <a:lnSpc>
                <a:spcPct val="100000"/>
              </a:lnSpc>
              <a:spcBef>
                <a:spcPts val="100"/>
              </a:spcBef>
            </a:pPr>
            <a:r>
              <a:rPr i="0" dirty="0">
                <a:latin typeface="Arial"/>
                <a:cs typeface="Arial"/>
              </a:rPr>
              <a:t>A PROJEK </a:t>
            </a:r>
            <a:r>
              <a:rPr i="0" spc="-5" dirty="0">
                <a:latin typeface="Arial"/>
                <a:cs typeface="Arial"/>
              </a:rPr>
              <a:t>SZÁMSZERŰSÍTETT </a:t>
            </a:r>
            <a:r>
              <a:rPr spc="-10" dirty="0"/>
              <a:t>EREDMÉNYEI</a:t>
            </a:r>
            <a:r>
              <a:rPr spc="-60" dirty="0"/>
              <a:t> </a:t>
            </a:r>
            <a:r>
              <a:rPr i="0" dirty="0">
                <a:latin typeface="Arial"/>
                <a:cs typeface="Arial"/>
              </a:rPr>
              <a:t>II.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7004" y="356742"/>
            <a:ext cx="3420110" cy="452120"/>
          </a:xfrm>
          <a:prstGeom prst="rect">
            <a:avLst/>
          </a:prstGeom>
        </p:spPr>
        <p:txBody>
          <a:bodyPr vert="horz" wrap="square" lIns="0" tIns="12065" rIns="0" bIns="0" rtlCol="0">
            <a:spAutoFit/>
          </a:bodyPr>
          <a:lstStyle/>
          <a:p>
            <a:pPr marL="12700">
              <a:lnSpc>
                <a:spcPct val="100000"/>
              </a:lnSpc>
              <a:spcBef>
                <a:spcPts val="95"/>
              </a:spcBef>
            </a:pPr>
            <a:r>
              <a:rPr sz="2800" i="0" spc="-5" dirty="0">
                <a:latin typeface="Arial"/>
                <a:cs typeface="Arial"/>
              </a:rPr>
              <a:t>A PROJEKT</a:t>
            </a:r>
            <a:r>
              <a:rPr sz="2800" i="0" spc="-265" dirty="0">
                <a:latin typeface="Arial"/>
                <a:cs typeface="Arial"/>
              </a:rPr>
              <a:t> </a:t>
            </a:r>
            <a:r>
              <a:rPr sz="2800" i="0" spc="-75" dirty="0">
                <a:latin typeface="Arial"/>
                <a:cs typeface="Arial"/>
              </a:rPr>
              <a:t>ADATAI</a:t>
            </a:r>
            <a:endParaRPr sz="2800">
              <a:latin typeface="Arial"/>
              <a:cs typeface="Arial"/>
            </a:endParaRPr>
          </a:p>
        </p:txBody>
      </p:sp>
      <p:sp>
        <p:nvSpPr>
          <p:cNvPr id="4" name="object 4"/>
          <p:cNvSpPr txBox="1"/>
          <p:nvPr/>
        </p:nvSpPr>
        <p:spPr>
          <a:xfrm>
            <a:off x="2020570" y="6278482"/>
            <a:ext cx="4954270" cy="379095"/>
          </a:xfrm>
          <a:prstGeom prst="rect">
            <a:avLst/>
          </a:prstGeom>
        </p:spPr>
        <p:txBody>
          <a:bodyPr vert="horz" wrap="square" lIns="0" tIns="4445" rIns="0" bIns="0" rtlCol="0">
            <a:spAutoFit/>
          </a:bodyPr>
          <a:lstStyle/>
          <a:p>
            <a:pPr marL="1535430" marR="5080" indent="-1523365">
              <a:lnSpc>
                <a:spcPts val="1440"/>
              </a:lnSpc>
              <a:spcBef>
                <a:spcPts val="35"/>
              </a:spcBef>
            </a:pPr>
            <a:r>
              <a:rPr sz="1200" b="1" dirty="0">
                <a:solidFill>
                  <a:srgbClr val="888888"/>
                </a:solidFill>
                <a:latin typeface="Arial"/>
                <a:cs typeface="Arial"/>
              </a:rPr>
              <a:t>A tanulói </a:t>
            </a:r>
            <a:r>
              <a:rPr sz="1200" b="1" spc="-5" dirty="0">
                <a:solidFill>
                  <a:srgbClr val="888888"/>
                </a:solidFill>
                <a:latin typeface="Arial"/>
                <a:cs typeface="Arial"/>
              </a:rPr>
              <a:t>lemorzsolódással veszélyeztetett intézmények támogatása  EFOP-3.1.5-16-2016-00001</a:t>
            </a:r>
            <a:endParaRPr sz="1200">
              <a:latin typeface="Arial"/>
              <a:cs typeface="Arial"/>
            </a:endParaRPr>
          </a:p>
        </p:txBody>
      </p:sp>
      <p:sp>
        <p:nvSpPr>
          <p:cNvPr id="3" name="object 3"/>
          <p:cNvSpPr txBox="1"/>
          <p:nvPr/>
        </p:nvSpPr>
        <p:spPr>
          <a:xfrm>
            <a:off x="330200" y="1870405"/>
            <a:ext cx="8174990" cy="3767698"/>
          </a:xfrm>
          <a:prstGeom prst="rect">
            <a:avLst/>
          </a:prstGeom>
        </p:spPr>
        <p:txBody>
          <a:bodyPr vert="horz" wrap="square" lIns="0" tIns="12700" rIns="0" bIns="0" rtlCol="0">
            <a:spAutoFit/>
          </a:bodyPr>
          <a:lstStyle/>
          <a:p>
            <a:pPr marL="1129665">
              <a:lnSpc>
                <a:spcPct val="100000"/>
              </a:lnSpc>
              <a:spcBef>
                <a:spcPts val="100"/>
              </a:spcBef>
            </a:pPr>
            <a:r>
              <a:rPr sz="2400" b="1" spc="-5" dirty="0">
                <a:latin typeface="Arial"/>
                <a:cs typeface="Arial"/>
              </a:rPr>
              <a:t>EFOP 3.1.5.-16-2016-00001 </a:t>
            </a:r>
            <a:r>
              <a:rPr sz="2400" b="1" dirty="0">
                <a:latin typeface="Arial"/>
                <a:cs typeface="Arial"/>
              </a:rPr>
              <a:t>kiemelt</a:t>
            </a:r>
            <a:r>
              <a:rPr sz="2400" b="1" spc="-35" dirty="0">
                <a:latin typeface="Arial"/>
                <a:cs typeface="Arial"/>
              </a:rPr>
              <a:t> </a:t>
            </a:r>
            <a:r>
              <a:rPr sz="2400" b="1" spc="-5" dirty="0">
                <a:latin typeface="Arial"/>
                <a:cs typeface="Arial"/>
              </a:rPr>
              <a:t>projekt</a:t>
            </a:r>
            <a:endParaRPr sz="2400" dirty="0">
              <a:latin typeface="Arial"/>
              <a:cs typeface="Arial"/>
            </a:endParaRPr>
          </a:p>
          <a:p>
            <a:pPr>
              <a:lnSpc>
                <a:spcPct val="100000"/>
              </a:lnSpc>
              <a:spcBef>
                <a:spcPts val="15"/>
              </a:spcBef>
            </a:pPr>
            <a:endParaRPr sz="3300" dirty="0">
              <a:latin typeface="Times New Roman"/>
              <a:cs typeface="Times New Roman"/>
            </a:endParaRPr>
          </a:p>
          <a:p>
            <a:pPr marL="177165" marR="5080" indent="1270" algn="ctr">
              <a:lnSpc>
                <a:spcPct val="100000"/>
              </a:lnSpc>
            </a:pPr>
            <a:r>
              <a:rPr sz="3200" b="1" dirty="0">
                <a:latin typeface="Arial"/>
                <a:cs typeface="Arial"/>
              </a:rPr>
              <a:t>„A tanulói </a:t>
            </a:r>
            <a:r>
              <a:rPr sz="3200" b="1" spc="-5" dirty="0">
                <a:latin typeface="Arial"/>
                <a:cs typeface="Arial"/>
              </a:rPr>
              <a:t>lemorzsolódással  veszélyeztetett intézmények</a:t>
            </a:r>
            <a:r>
              <a:rPr sz="3200" b="1" spc="-95" dirty="0">
                <a:latin typeface="Arial"/>
                <a:cs typeface="Arial"/>
              </a:rPr>
              <a:t> </a:t>
            </a:r>
            <a:r>
              <a:rPr sz="3200" b="1" spc="-5" dirty="0">
                <a:latin typeface="Arial"/>
                <a:cs typeface="Arial"/>
              </a:rPr>
              <a:t>támogatása”</a:t>
            </a:r>
            <a:endParaRPr sz="3200" dirty="0">
              <a:latin typeface="Arial"/>
              <a:cs typeface="Arial"/>
            </a:endParaRPr>
          </a:p>
          <a:p>
            <a:pPr>
              <a:lnSpc>
                <a:spcPct val="100000"/>
              </a:lnSpc>
              <a:spcBef>
                <a:spcPts val="45"/>
              </a:spcBef>
            </a:pPr>
            <a:endParaRPr sz="5000" dirty="0">
              <a:latin typeface="Times New Roman"/>
              <a:cs typeface="Times New Roman"/>
            </a:endParaRPr>
          </a:p>
          <a:p>
            <a:pPr marL="12700">
              <a:lnSpc>
                <a:spcPct val="100000"/>
              </a:lnSpc>
            </a:pPr>
            <a:r>
              <a:rPr sz="2400" b="1" dirty="0">
                <a:latin typeface="Arial"/>
                <a:cs typeface="Arial"/>
              </a:rPr>
              <a:t>Megvalósító: Oktatási</a:t>
            </a:r>
            <a:r>
              <a:rPr sz="2400" b="1" spc="-20" dirty="0">
                <a:latin typeface="Arial"/>
                <a:cs typeface="Arial"/>
              </a:rPr>
              <a:t> </a:t>
            </a:r>
            <a:r>
              <a:rPr sz="2400" b="1" spc="-5" dirty="0">
                <a:latin typeface="Arial"/>
                <a:cs typeface="Arial"/>
              </a:rPr>
              <a:t>Hivatal</a:t>
            </a:r>
            <a:endParaRPr sz="2400" dirty="0">
              <a:latin typeface="Arial"/>
              <a:cs typeface="Arial"/>
            </a:endParaRPr>
          </a:p>
          <a:p>
            <a:pPr>
              <a:lnSpc>
                <a:spcPct val="100000"/>
              </a:lnSpc>
              <a:spcBef>
                <a:spcPts val="10"/>
              </a:spcBef>
            </a:pPr>
            <a:endParaRPr sz="2500" dirty="0">
              <a:latin typeface="Times New Roman"/>
              <a:cs typeface="Times New Roman"/>
            </a:endParaRPr>
          </a:p>
          <a:p>
            <a:pPr marL="12700">
              <a:lnSpc>
                <a:spcPct val="100000"/>
              </a:lnSpc>
            </a:pPr>
            <a:r>
              <a:rPr sz="2400" b="1" spc="-10" dirty="0">
                <a:latin typeface="Arial"/>
                <a:cs typeface="Arial"/>
              </a:rPr>
              <a:t>Keretösszeg: </a:t>
            </a:r>
            <a:r>
              <a:rPr sz="2400" b="1" spc="-5" dirty="0">
                <a:latin typeface="Arial"/>
                <a:cs typeface="Arial"/>
              </a:rPr>
              <a:t>1</a:t>
            </a:r>
            <a:r>
              <a:rPr lang="hu-HU" sz="2400" b="1" spc="-5" dirty="0">
                <a:latin typeface="Arial"/>
                <a:cs typeface="Arial"/>
              </a:rPr>
              <a:t>2</a:t>
            </a:r>
            <a:r>
              <a:rPr sz="2400" b="1" spc="-5" dirty="0">
                <a:latin typeface="Arial"/>
                <a:cs typeface="Arial"/>
              </a:rPr>
              <a:t>,</a:t>
            </a:r>
            <a:r>
              <a:rPr lang="hu-HU" sz="2400" b="1" spc="-5" dirty="0">
                <a:latin typeface="Arial"/>
                <a:cs typeface="Arial"/>
              </a:rPr>
              <a:t>9</a:t>
            </a:r>
            <a:r>
              <a:rPr sz="2400" b="1" spc="-5" dirty="0">
                <a:latin typeface="Arial"/>
                <a:cs typeface="Arial"/>
              </a:rPr>
              <a:t> Mrd</a:t>
            </a:r>
            <a:r>
              <a:rPr sz="2400" b="1" spc="20" dirty="0">
                <a:latin typeface="Arial"/>
                <a:cs typeface="Arial"/>
              </a:rPr>
              <a:t> </a:t>
            </a:r>
            <a:r>
              <a:rPr sz="2400" b="1" dirty="0">
                <a:latin typeface="Arial"/>
                <a:cs typeface="Arial"/>
              </a:rPr>
              <a:t>Ft</a:t>
            </a:r>
            <a:endParaRPr sz="24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32738" y="1437894"/>
            <a:ext cx="3740150" cy="1339850"/>
          </a:xfrm>
          <a:custGeom>
            <a:avLst/>
            <a:gdLst/>
            <a:ahLst/>
            <a:cxnLst/>
            <a:rect l="l" t="t" r="r" b="b"/>
            <a:pathLst>
              <a:path w="3740150" h="1339850">
                <a:moveTo>
                  <a:pt x="3605911" y="0"/>
                </a:moveTo>
                <a:lnTo>
                  <a:pt x="133984"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4" y="1339595"/>
                </a:lnTo>
                <a:lnTo>
                  <a:pt x="3605911" y="1339595"/>
                </a:lnTo>
                <a:lnTo>
                  <a:pt x="3648277" y="1332769"/>
                </a:lnTo>
                <a:lnTo>
                  <a:pt x="3685059" y="1313757"/>
                </a:lnTo>
                <a:lnTo>
                  <a:pt x="3714057" y="1284759"/>
                </a:lnTo>
                <a:lnTo>
                  <a:pt x="3733069" y="1247977"/>
                </a:lnTo>
                <a:lnTo>
                  <a:pt x="3739896" y="1205610"/>
                </a:lnTo>
                <a:lnTo>
                  <a:pt x="3739896" y="133984"/>
                </a:lnTo>
                <a:lnTo>
                  <a:pt x="3733069" y="91618"/>
                </a:lnTo>
                <a:lnTo>
                  <a:pt x="3714057" y="54836"/>
                </a:lnTo>
                <a:lnTo>
                  <a:pt x="3685059" y="25838"/>
                </a:lnTo>
                <a:lnTo>
                  <a:pt x="3648277" y="6826"/>
                </a:lnTo>
                <a:lnTo>
                  <a:pt x="3605911" y="0"/>
                </a:lnTo>
                <a:close/>
              </a:path>
            </a:pathLst>
          </a:custGeom>
          <a:solidFill>
            <a:srgbClr val="4F81BC"/>
          </a:solidFill>
        </p:spPr>
        <p:txBody>
          <a:bodyPr wrap="square" lIns="0" tIns="0" rIns="0" bIns="0" rtlCol="0"/>
          <a:lstStyle/>
          <a:p>
            <a:endParaRPr/>
          </a:p>
        </p:txBody>
      </p:sp>
      <p:sp>
        <p:nvSpPr>
          <p:cNvPr id="4" name="object 4"/>
          <p:cNvSpPr/>
          <p:nvPr/>
        </p:nvSpPr>
        <p:spPr>
          <a:xfrm>
            <a:off x="1332738" y="1437894"/>
            <a:ext cx="3740150" cy="1339850"/>
          </a:xfrm>
          <a:custGeom>
            <a:avLst/>
            <a:gdLst/>
            <a:ahLst/>
            <a:cxnLst/>
            <a:rect l="l" t="t" r="r" b="b"/>
            <a:pathLst>
              <a:path w="3740150" h="1339850">
                <a:moveTo>
                  <a:pt x="0" y="133984"/>
                </a:moveTo>
                <a:lnTo>
                  <a:pt x="6826" y="91618"/>
                </a:lnTo>
                <a:lnTo>
                  <a:pt x="25838" y="54836"/>
                </a:lnTo>
                <a:lnTo>
                  <a:pt x="54836" y="25838"/>
                </a:lnTo>
                <a:lnTo>
                  <a:pt x="91618" y="6826"/>
                </a:lnTo>
                <a:lnTo>
                  <a:pt x="133984" y="0"/>
                </a:lnTo>
                <a:lnTo>
                  <a:pt x="3605911" y="0"/>
                </a:lnTo>
                <a:lnTo>
                  <a:pt x="3648277" y="6826"/>
                </a:lnTo>
                <a:lnTo>
                  <a:pt x="3685059" y="25838"/>
                </a:lnTo>
                <a:lnTo>
                  <a:pt x="3714057" y="54836"/>
                </a:lnTo>
                <a:lnTo>
                  <a:pt x="3733069" y="91618"/>
                </a:lnTo>
                <a:lnTo>
                  <a:pt x="3739896" y="133984"/>
                </a:lnTo>
                <a:lnTo>
                  <a:pt x="3739896" y="1205610"/>
                </a:lnTo>
                <a:lnTo>
                  <a:pt x="3733069" y="1247977"/>
                </a:lnTo>
                <a:lnTo>
                  <a:pt x="3714057" y="1284759"/>
                </a:lnTo>
                <a:lnTo>
                  <a:pt x="3685059" y="1313757"/>
                </a:lnTo>
                <a:lnTo>
                  <a:pt x="3648277" y="1332769"/>
                </a:lnTo>
                <a:lnTo>
                  <a:pt x="3605911" y="1339595"/>
                </a:lnTo>
                <a:lnTo>
                  <a:pt x="133984" y="1339595"/>
                </a:lnTo>
                <a:lnTo>
                  <a:pt x="91618" y="1332769"/>
                </a:lnTo>
                <a:lnTo>
                  <a:pt x="54836" y="1313757"/>
                </a:lnTo>
                <a:lnTo>
                  <a:pt x="25838" y="1284759"/>
                </a:lnTo>
                <a:lnTo>
                  <a:pt x="6826"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1580769" y="1703577"/>
            <a:ext cx="3245485" cy="482824"/>
          </a:xfrm>
          <a:prstGeom prst="rect">
            <a:avLst/>
          </a:prstGeom>
        </p:spPr>
        <p:txBody>
          <a:bodyPr vert="horz" wrap="square" lIns="0" tIns="46355" rIns="0" bIns="0" rtlCol="0">
            <a:spAutoFit/>
          </a:bodyPr>
          <a:lstStyle/>
          <a:p>
            <a:pPr marL="12700" marR="5080" indent="263525">
              <a:lnSpc>
                <a:spcPts val="1660"/>
              </a:lnSpc>
              <a:spcBef>
                <a:spcPts val="365"/>
              </a:spcBef>
              <a:tabLst>
                <a:tab pos="1113790" algn="l"/>
              </a:tabLst>
            </a:pPr>
            <a:r>
              <a:rPr sz="1600" spc="-20" dirty="0">
                <a:solidFill>
                  <a:srgbClr val="FFFFFF"/>
                </a:solidFill>
                <a:latin typeface="Arial"/>
                <a:cs typeface="Arial"/>
              </a:rPr>
              <a:t>ELKÉSZÜLT 300 DB FEH-RE  VONATKOZÓ</a:t>
            </a:r>
            <a:r>
              <a:rPr lang="hu-HU" sz="1600" spc="-20" dirty="0">
                <a:solidFill>
                  <a:srgbClr val="FFFFFF"/>
                </a:solidFill>
                <a:latin typeface="Arial"/>
                <a:cs typeface="Arial"/>
              </a:rPr>
              <a:t> FEJLESZTÉSI TERV</a:t>
            </a:r>
            <a:endParaRPr sz="1600" spc="-20" dirty="0">
              <a:solidFill>
                <a:srgbClr val="FFFFFF"/>
              </a:solidFill>
              <a:latin typeface="Arial"/>
              <a:cs typeface="Arial"/>
            </a:endParaRPr>
          </a:p>
        </p:txBody>
      </p:sp>
      <p:sp>
        <p:nvSpPr>
          <p:cNvPr id="6" name="object 6"/>
          <p:cNvSpPr txBox="1"/>
          <p:nvPr/>
        </p:nvSpPr>
        <p:spPr>
          <a:xfrm>
            <a:off x="2654045" y="2204973"/>
            <a:ext cx="1097280" cy="258404"/>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2017.1</a:t>
            </a:r>
            <a:r>
              <a:rPr lang="hu-HU" sz="1600" spc="-5" dirty="0">
                <a:solidFill>
                  <a:srgbClr val="FFFFFF"/>
                </a:solidFill>
                <a:latin typeface="Arial"/>
                <a:cs typeface="Arial"/>
              </a:rPr>
              <a:t>2.30</a:t>
            </a:r>
            <a:endParaRPr sz="1600" dirty="0">
              <a:latin typeface="Arial"/>
              <a:cs typeface="Arial"/>
            </a:endParaRPr>
          </a:p>
        </p:txBody>
      </p:sp>
      <p:sp>
        <p:nvSpPr>
          <p:cNvPr id="9" name="object 9"/>
          <p:cNvSpPr/>
          <p:nvPr/>
        </p:nvSpPr>
        <p:spPr>
          <a:xfrm>
            <a:off x="1475994" y="3112770"/>
            <a:ext cx="3453765" cy="1338580"/>
          </a:xfrm>
          <a:custGeom>
            <a:avLst/>
            <a:gdLst/>
            <a:ahLst/>
            <a:cxnLst/>
            <a:rect l="l" t="t" r="r" b="b"/>
            <a:pathLst>
              <a:path w="3453765" h="1338579">
                <a:moveTo>
                  <a:pt x="0" y="133857"/>
                </a:moveTo>
                <a:lnTo>
                  <a:pt x="6825" y="91553"/>
                </a:lnTo>
                <a:lnTo>
                  <a:pt x="25830" y="54809"/>
                </a:lnTo>
                <a:lnTo>
                  <a:pt x="54809" y="25830"/>
                </a:lnTo>
                <a:lnTo>
                  <a:pt x="91553" y="6825"/>
                </a:lnTo>
                <a:lnTo>
                  <a:pt x="133858" y="0"/>
                </a:lnTo>
                <a:lnTo>
                  <a:pt x="3319526" y="0"/>
                </a:lnTo>
                <a:lnTo>
                  <a:pt x="3361830" y="6825"/>
                </a:lnTo>
                <a:lnTo>
                  <a:pt x="3398574" y="25830"/>
                </a:lnTo>
                <a:lnTo>
                  <a:pt x="3427553" y="54809"/>
                </a:lnTo>
                <a:lnTo>
                  <a:pt x="3446558" y="91553"/>
                </a:lnTo>
                <a:lnTo>
                  <a:pt x="3453383" y="133857"/>
                </a:lnTo>
                <a:lnTo>
                  <a:pt x="3453383" y="1204213"/>
                </a:lnTo>
                <a:lnTo>
                  <a:pt x="3446558" y="1246518"/>
                </a:lnTo>
                <a:lnTo>
                  <a:pt x="3427553" y="1283262"/>
                </a:lnTo>
                <a:lnTo>
                  <a:pt x="3398574" y="1312241"/>
                </a:lnTo>
                <a:lnTo>
                  <a:pt x="3361830" y="1331246"/>
                </a:lnTo>
                <a:lnTo>
                  <a:pt x="3319526" y="1338071"/>
                </a:lnTo>
                <a:lnTo>
                  <a:pt x="133858" y="1338071"/>
                </a:lnTo>
                <a:lnTo>
                  <a:pt x="91553" y="1331246"/>
                </a:lnTo>
                <a:lnTo>
                  <a:pt x="54809" y="1312241"/>
                </a:lnTo>
                <a:lnTo>
                  <a:pt x="25830" y="1283262"/>
                </a:lnTo>
                <a:lnTo>
                  <a:pt x="6825"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15" name="object 15"/>
          <p:cNvSpPr/>
          <p:nvPr/>
        </p:nvSpPr>
        <p:spPr>
          <a:xfrm>
            <a:off x="1404366" y="4786121"/>
            <a:ext cx="3596640" cy="1338580"/>
          </a:xfrm>
          <a:custGeom>
            <a:avLst/>
            <a:gdLst/>
            <a:ahLst/>
            <a:cxnLst/>
            <a:rect l="l" t="t" r="r" b="b"/>
            <a:pathLst>
              <a:path w="3596640" h="1338579">
                <a:moveTo>
                  <a:pt x="0" y="133857"/>
                </a:moveTo>
                <a:lnTo>
                  <a:pt x="6825" y="91553"/>
                </a:lnTo>
                <a:lnTo>
                  <a:pt x="25830" y="54809"/>
                </a:lnTo>
                <a:lnTo>
                  <a:pt x="54809" y="25830"/>
                </a:lnTo>
                <a:lnTo>
                  <a:pt x="91553" y="6825"/>
                </a:lnTo>
                <a:lnTo>
                  <a:pt x="133858" y="0"/>
                </a:lnTo>
                <a:lnTo>
                  <a:pt x="3462782" y="0"/>
                </a:lnTo>
                <a:lnTo>
                  <a:pt x="3505086" y="6825"/>
                </a:lnTo>
                <a:lnTo>
                  <a:pt x="3541830" y="25830"/>
                </a:lnTo>
                <a:lnTo>
                  <a:pt x="3570809" y="54809"/>
                </a:lnTo>
                <a:lnTo>
                  <a:pt x="3589814" y="91553"/>
                </a:lnTo>
                <a:lnTo>
                  <a:pt x="3596640" y="133857"/>
                </a:lnTo>
                <a:lnTo>
                  <a:pt x="3596640" y="1204264"/>
                </a:lnTo>
                <a:lnTo>
                  <a:pt x="3589814" y="1246558"/>
                </a:lnTo>
                <a:lnTo>
                  <a:pt x="3570809" y="1283290"/>
                </a:lnTo>
                <a:lnTo>
                  <a:pt x="3541830" y="1312255"/>
                </a:lnTo>
                <a:lnTo>
                  <a:pt x="3505086" y="1331250"/>
                </a:lnTo>
                <a:lnTo>
                  <a:pt x="3462782" y="1338071"/>
                </a:lnTo>
                <a:lnTo>
                  <a:pt x="133858" y="1338071"/>
                </a:lnTo>
                <a:lnTo>
                  <a:pt x="91553" y="1331250"/>
                </a:lnTo>
                <a:lnTo>
                  <a:pt x="54809" y="1312255"/>
                </a:lnTo>
                <a:lnTo>
                  <a:pt x="25830" y="1283290"/>
                </a:lnTo>
                <a:lnTo>
                  <a:pt x="6825" y="1246558"/>
                </a:lnTo>
                <a:lnTo>
                  <a:pt x="0" y="1204264"/>
                </a:lnTo>
                <a:lnTo>
                  <a:pt x="0" y="133857"/>
                </a:lnTo>
                <a:close/>
              </a:path>
            </a:pathLst>
          </a:custGeom>
          <a:ln w="25908">
            <a:solidFill>
              <a:srgbClr val="FFFFFF"/>
            </a:solidFill>
          </a:ln>
        </p:spPr>
        <p:txBody>
          <a:bodyPr wrap="square" lIns="0" tIns="0" rIns="0" bIns="0" rtlCol="0"/>
          <a:lstStyle/>
          <a:p>
            <a:endParaRPr/>
          </a:p>
        </p:txBody>
      </p:sp>
      <p:sp>
        <p:nvSpPr>
          <p:cNvPr id="17" name="object 17"/>
          <p:cNvSpPr txBox="1"/>
          <p:nvPr/>
        </p:nvSpPr>
        <p:spPr>
          <a:xfrm>
            <a:off x="2687827" y="5115559"/>
            <a:ext cx="102870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Arial"/>
                <a:cs typeface="Arial"/>
              </a:rPr>
              <a:t>REFLE</a:t>
            </a:r>
            <a:r>
              <a:rPr sz="1600" dirty="0">
                <a:solidFill>
                  <a:srgbClr val="FFFFFF"/>
                </a:solidFill>
                <a:latin typeface="Arial"/>
                <a:cs typeface="Arial"/>
              </a:rPr>
              <a:t>X</a:t>
            </a:r>
            <a:r>
              <a:rPr sz="1600" spc="-5" dirty="0">
                <a:solidFill>
                  <a:srgbClr val="FFFFFF"/>
                </a:solidFill>
                <a:latin typeface="Arial"/>
                <a:cs typeface="Arial"/>
              </a:rPr>
              <a:t>IÓ</a:t>
            </a:r>
            <a:endParaRPr sz="1600" dirty="0">
              <a:latin typeface="Arial"/>
              <a:cs typeface="Arial"/>
            </a:endParaRPr>
          </a:p>
        </p:txBody>
      </p:sp>
      <p:sp>
        <p:nvSpPr>
          <p:cNvPr id="21" name="object 21"/>
          <p:cNvSpPr/>
          <p:nvPr/>
        </p:nvSpPr>
        <p:spPr>
          <a:xfrm>
            <a:off x="5808726" y="4786121"/>
            <a:ext cx="2231390" cy="1338580"/>
          </a:xfrm>
          <a:custGeom>
            <a:avLst/>
            <a:gdLst/>
            <a:ahLst/>
            <a:cxnLst/>
            <a:rect l="l" t="t" r="r" b="b"/>
            <a:pathLst>
              <a:path w="2231390" h="1338579">
                <a:moveTo>
                  <a:pt x="0" y="133857"/>
                </a:moveTo>
                <a:lnTo>
                  <a:pt x="6825" y="91553"/>
                </a:lnTo>
                <a:lnTo>
                  <a:pt x="25830" y="54809"/>
                </a:lnTo>
                <a:lnTo>
                  <a:pt x="54809" y="25830"/>
                </a:lnTo>
                <a:lnTo>
                  <a:pt x="91553" y="6825"/>
                </a:lnTo>
                <a:lnTo>
                  <a:pt x="133858" y="0"/>
                </a:lnTo>
                <a:lnTo>
                  <a:pt x="2097278" y="0"/>
                </a:lnTo>
                <a:lnTo>
                  <a:pt x="2139582" y="6825"/>
                </a:lnTo>
                <a:lnTo>
                  <a:pt x="2176326" y="25830"/>
                </a:lnTo>
                <a:lnTo>
                  <a:pt x="2205305" y="54809"/>
                </a:lnTo>
                <a:lnTo>
                  <a:pt x="2224310" y="91553"/>
                </a:lnTo>
                <a:lnTo>
                  <a:pt x="2231135" y="133857"/>
                </a:lnTo>
                <a:lnTo>
                  <a:pt x="2231135" y="1204264"/>
                </a:lnTo>
                <a:lnTo>
                  <a:pt x="2224310" y="1246558"/>
                </a:lnTo>
                <a:lnTo>
                  <a:pt x="2205305" y="1283290"/>
                </a:lnTo>
                <a:lnTo>
                  <a:pt x="2176326" y="1312255"/>
                </a:lnTo>
                <a:lnTo>
                  <a:pt x="2139582" y="1331250"/>
                </a:lnTo>
                <a:lnTo>
                  <a:pt x="2097278" y="1338071"/>
                </a:lnTo>
                <a:lnTo>
                  <a:pt x="133858" y="1338071"/>
                </a:lnTo>
                <a:lnTo>
                  <a:pt x="91553" y="1331250"/>
                </a:lnTo>
                <a:lnTo>
                  <a:pt x="54809" y="1312255"/>
                </a:lnTo>
                <a:lnTo>
                  <a:pt x="25830" y="1283290"/>
                </a:lnTo>
                <a:lnTo>
                  <a:pt x="6825" y="1246558"/>
                </a:lnTo>
                <a:lnTo>
                  <a:pt x="0" y="1204264"/>
                </a:lnTo>
                <a:lnTo>
                  <a:pt x="0" y="133857"/>
                </a:lnTo>
                <a:close/>
              </a:path>
            </a:pathLst>
          </a:custGeom>
          <a:ln w="25908">
            <a:solidFill>
              <a:srgbClr val="FFFFFF"/>
            </a:solidFill>
          </a:ln>
        </p:spPr>
        <p:txBody>
          <a:bodyPr wrap="square" lIns="0" tIns="0" rIns="0" bIns="0" rtlCol="0"/>
          <a:lstStyle/>
          <a:p>
            <a:endParaRPr/>
          </a:p>
        </p:txBody>
      </p:sp>
      <p:sp>
        <p:nvSpPr>
          <p:cNvPr id="22" name="object 22"/>
          <p:cNvSpPr txBox="1"/>
          <p:nvPr/>
        </p:nvSpPr>
        <p:spPr>
          <a:xfrm>
            <a:off x="6145148" y="4840985"/>
            <a:ext cx="1560195" cy="258404"/>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APROJEKTBEN</a:t>
            </a:r>
            <a:endParaRPr sz="1600" dirty="0">
              <a:latin typeface="Arial"/>
              <a:cs typeface="Arial"/>
            </a:endParaRPr>
          </a:p>
        </p:txBody>
      </p:sp>
      <p:sp>
        <p:nvSpPr>
          <p:cNvPr id="23" name="object 23"/>
          <p:cNvSpPr txBox="1"/>
          <p:nvPr/>
        </p:nvSpPr>
        <p:spPr>
          <a:xfrm>
            <a:off x="5930265" y="5051297"/>
            <a:ext cx="1993264"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FFFFFF"/>
                </a:solidFill>
                <a:latin typeface="Arial"/>
                <a:cs typeface="Arial"/>
              </a:rPr>
              <a:t>FOGLALKOZTATOTT</a:t>
            </a:r>
            <a:endParaRPr sz="1600" dirty="0">
              <a:latin typeface="Arial"/>
              <a:cs typeface="Arial"/>
            </a:endParaRPr>
          </a:p>
        </p:txBody>
      </p:sp>
      <p:sp>
        <p:nvSpPr>
          <p:cNvPr id="24" name="object 24"/>
          <p:cNvSpPr txBox="1"/>
          <p:nvPr/>
        </p:nvSpPr>
        <p:spPr>
          <a:xfrm>
            <a:off x="5924169" y="5261609"/>
            <a:ext cx="2000885" cy="479425"/>
          </a:xfrm>
          <a:prstGeom prst="rect">
            <a:avLst/>
          </a:prstGeom>
        </p:spPr>
        <p:txBody>
          <a:bodyPr vert="horz" wrap="square" lIns="0" tIns="46355" rIns="0" bIns="0" rtlCol="0">
            <a:spAutoFit/>
          </a:bodyPr>
          <a:lstStyle/>
          <a:p>
            <a:pPr marL="12700" marR="5080" indent="109220">
              <a:lnSpc>
                <a:spcPts val="1660"/>
              </a:lnSpc>
              <a:spcBef>
                <a:spcPts val="365"/>
              </a:spcBef>
            </a:pPr>
            <a:r>
              <a:rPr sz="1600" spc="-15" dirty="0">
                <a:solidFill>
                  <a:srgbClr val="FFFFFF"/>
                </a:solidFill>
                <a:latin typeface="Arial"/>
                <a:cs typeface="Arial"/>
              </a:rPr>
              <a:t>MUNKAVÁLLALÓK  </a:t>
            </a:r>
            <a:r>
              <a:rPr sz="1600" spc="-10" dirty="0">
                <a:solidFill>
                  <a:srgbClr val="FFFFFF"/>
                </a:solidFill>
                <a:latin typeface="Arial"/>
                <a:cs typeface="Arial"/>
              </a:rPr>
              <a:t>LÉTSZÁMA: </a:t>
            </a:r>
            <a:r>
              <a:rPr lang="hu-HU" sz="1600" spc="-10" dirty="0">
                <a:solidFill>
                  <a:srgbClr val="FFFFFF"/>
                </a:solidFill>
                <a:latin typeface="Arial"/>
                <a:cs typeface="Arial"/>
              </a:rPr>
              <a:t>1180</a:t>
            </a:r>
            <a:r>
              <a:rPr sz="1600" spc="-5" dirty="0">
                <a:solidFill>
                  <a:srgbClr val="FFFFFF"/>
                </a:solidFill>
                <a:latin typeface="Arial"/>
                <a:cs typeface="Arial"/>
              </a:rPr>
              <a:t> FŐ</a:t>
            </a:r>
            <a:endParaRPr sz="1600" dirty="0">
              <a:latin typeface="Arial"/>
              <a:cs typeface="Arial"/>
            </a:endParaRPr>
          </a:p>
        </p:txBody>
      </p:sp>
      <p:sp>
        <p:nvSpPr>
          <p:cNvPr id="27" name="object 27"/>
          <p:cNvSpPr/>
          <p:nvPr/>
        </p:nvSpPr>
        <p:spPr>
          <a:xfrm>
            <a:off x="5808726" y="3112770"/>
            <a:ext cx="2231390" cy="1338580"/>
          </a:xfrm>
          <a:custGeom>
            <a:avLst/>
            <a:gdLst/>
            <a:ahLst/>
            <a:cxnLst/>
            <a:rect l="l" t="t" r="r" b="b"/>
            <a:pathLst>
              <a:path w="2231390" h="1338579">
                <a:moveTo>
                  <a:pt x="0" y="133857"/>
                </a:moveTo>
                <a:lnTo>
                  <a:pt x="6825" y="91553"/>
                </a:lnTo>
                <a:lnTo>
                  <a:pt x="25830" y="54809"/>
                </a:lnTo>
                <a:lnTo>
                  <a:pt x="54809" y="25830"/>
                </a:lnTo>
                <a:lnTo>
                  <a:pt x="91553" y="6825"/>
                </a:lnTo>
                <a:lnTo>
                  <a:pt x="133858" y="0"/>
                </a:lnTo>
                <a:lnTo>
                  <a:pt x="2097278" y="0"/>
                </a:lnTo>
                <a:lnTo>
                  <a:pt x="2139582" y="6825"/>
                </a:lnTo>
                <a:lnTo>
                  <a:pt x="2176326" y="25830"/>
                </a:lnTo>
                <a:lnTo>
                  <a:pt x="2205305" y="54809"/>
                </a:lnTo>
                <a:lnTo>
                  <a:pt x="2224310" y="91553"/>
                </a:lnTo>
                <a:lnTo>
                  <a:pt x="2231135" y="133857"/>
                </a:lnTo>
                <a:lnTo>
                  <a:pt x="2231135" y="1204213"/>
                </a:lnTo>
                <a:lnTo>
                  <a:pt x="2224310" y="1246518"/>
                </a:lnTo>
                <a:lnTo>
                  <a:pt x="2205305" y="1283262"/>
                </a:lnTo>
                <a:lnTo>
                  <a:pt x="2176326" y="1312241"/>
                </a:lnTo>
                <a:lnTo>
                  <a:pt x="2139582" y="1331246"/>
                </a:lnTo>
                <a:lnTo>
                  <a:pt x="2097278" y="1338071"/>
                </a:lnTo>
                <a:lnTo>
                  <a:pt x="133858" y="1338071"/>
                </a:lnTo>
                <a:lnTo>
                  <a:pt x="91553" y="1331246"/>
                </a:lnTo>
                <a:lnTo>
                  <a:pt x="54809" y="1312241"/>
                </a:lnTo>
                <a:lnTo>
                  <a:pt x="25830" y="1283262"/>
                </a:lnTo>
                <a:lnTo>
                  <a:pt x="6825" y="1246518"/>
                </a:lnTo>
                <a:lnTo>
                  <a:pt x="0" y="1204213"/>
                </a:lnTo>
                <a:lnTo>
                  <a:pt x="0" y="133857"/>
                </a:lnTo>
                <a:close/>
              </a:path>
            </a:pathLst>
          </a:custGeom>
          <a:ln w="25908">
            <a:solidFill>
              <a:srgbClr val="FFFFFF"/>
            </a:solidFill>
          </a:ln>
        </p:spPr>
        <p:txBody>
          <a:bodyPr wrap="square" lIns="0" tIns="0" rIns="0" bIns="0" rtlCol="0"/>
          <a:lstStyle/>
          <a:p>
            <a:endParaRPr/>
          </a:p>
        </p:txBody>
      </p:sp>
      <p:sp>
        <p:nvSpPr>
          <p:cNvPr id="30" name="object 30"/>
          <p:cNvSpPr/>
          <p:nvPr/>
        </p:nvSpPr>
        <p:spPr>
          <a:xfrm>
            <a:off x="5808726" y="1437894"/>
            <a:ext cx="2231390" cy="1339850"/>
          </a:xfrm>
          <a:custGeom>
            <a:avLst/>
            <a:gdLst/>
            <a:ahLst/>
            <a:cxnLst/>
            <a:rect l="l" t="t" r="r" b="b"/>
            <a:pathLst>
              <a:path w="2231390" h="1339850">
                <a:moveTo>
                  <a:pt x="2097151" y="0"/>
                </a:moveTo>
                <a:lnTo>
                  <a:pt x="133985"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5" y="1339595"/>
                </a:lnTo>
                <a:lnTo>
                  <a:pt x="2097151" y="1339595"/>
                </a:lnTo>
                <a:lnTo>
                  <a:pt x="2139517" y="1332769"/>
                </a:lnTo>
                <a:lnTo>
                  <a:pt x="2176299" y="1313757"/>
                </a:lnTo>
                <a:lnTo>
                  <a:pt x="2205297" y="1284759"/>
                </a:lnTo>
                <a:lnTo>
                  <a:pt x="2224309" y="1247977"/>
                </a:lnTo>
                <a:lnTo>
                  <a:pt x="2231135" y="1205610"/>
                </a:lnTo>
                <a:lnTo>
                  <a:pt x="2231135" y="133984"/>
                </a:lnTo>
                <a:lnTo>
                  <a:pt x="2224309" y="91618"/>
                </a:lnTo>
                <a:lnTo>
                  <a:pt x="2205297" y="54836"/>
                </a:lnTo>
                <a:lnTo>
                  <a:pt x="2176299" y="25838"/>
                </a:lnTo>
                <a:lnTo>
                  <a:pt x="2139517" y="6826"/>
                </a:lnTo>
                <a:lnTo>
                  <a:pt x="2097151" y="0"/>
                </a:lnTo>
                <a:close/>
              </a:path>
            </a:pathLst>
          </a:custGeom>
          <a:solidFill>
            <a:srgbClr val="4F81BC"/>
          </a:solidFill>
        </p:spPr>
        <p:txBody>
          <a:bodyPr wrap="square" lIns="0" tIns="0" rIns="0" bIns="0" rtlCol="0"/>
          <a:lstStyle/>
          <a:p>
            <a:endParaRPr dirty="0"/>
          </a:p>
        </p:txBody>
      </p:sp>
      <p:sp>
        <p:nvSpPr>
          <p:cNvPr id="31" name="object 31"/>
          <p:cNvSpPr/>
          <p:nvPr/>
        </p:nvSpPr>
        <p:spPr>
          <a:xfrm>
            <a:off x="5808726" y="1437894"/>
            <a:ext cx="2231390" cy="1339850"/>
          </a:xfrm>
          <a:custGeom>
            <a:avLst/>
            <a:gdLst/>
            <a:ahLst/>
            <a:cxnLst/>
            <a:rect l="l" t="t" r="r" b="b"/>
            <a:pathLst>
              <a:path w="2231390" h="1339850">
                <a:moveTo>
                  <a:pt x="0" y="133984"/>
                </a:moveTo>
                <a:lnTo>
                  <a:pt x="6826" y="91618"/>
                </a:lnTo>
                <a:lnTo>
                  <a:pt x="25838" y="54836"/>
                </a:lnTo>
                <a:lnTo>
                  <a:pt x="54836" y="25838"/>
                </a:lnTo>
                <a:lnTo>
                  <a:pt x="91618" y="6826"/>
                </a:lnTo>
                <a:lnTo>
                  <a:pt x="133985" y="0"/>
                </a:lnTo>
                <a:lnTo>
                  <a:pt x="2097151" y="0"/>
                </a:lnTo>
                <a:lnTo>
                  <a:pt x="2139517" y="6826"/>
                </a:lnTo>
                <a:lnTo>
                  <a:pt x="2176299" y="25838"/>
                </a:lnTo>
                <a:lnTo>
                  <a:pt x="2205297" y="54836"/>
                </a:lnTo>
                <a:lnTo>
                  <a:pt x="2224309" y="91618"/>
                </a:lnTo>
                <a:lnTo>
                  <a:pt x="2231135" y="133984"/>
                </a:lnTo>
                <a:lnTo>
                  <a:pt x="2231135" y="1205610"/>
                </a:lnTo>
                <a:lnTo>
                  <a:pt x="2224309" y="1247977"/>
                </a:lnTo>
                <a:lnTo>
                  <a:pt x="2205297" y="1284759"/>
                </a:lnTo>
                <a:lnTo>
                  <a:pt x="2176299" y="1313757"/>
                </a:lnTo>
                <a:lnTo>
                  <a:pt x="2139517" y="1332769"/>
                </a:lnTo>
                <a:lnTo>
                  <a:pt x="2097151" y="1339595"/>
                </a:lnTo>
                <a:lnTo>
                  <a:pt x="133985" y="1339595"/>
                </a:lnTo>
                <a:lnTo>
                  <a:pt x="91618" y="1332769"/>
                </a:lnTo>
                <a:lnTo>
                  <a:pt x="54836" y="1313757"/>
                </a:lnTo>
                <a:lnTo>
                  <a:pt x="25838" y="1284759"/>
                </a:lnTo>
                <a:lnTo>
                  <a:pt x="6826" y="1247977"/>
                </a:lnTo>
                <a:lnTo>
                  <a:pt x="0" y="1205610"/>
                </a:lnTo>
                <a:lnTo>
                  <a:pt x="0" y="133984"/>
                </a:lnTo>
                <a:close/>
              </a:path>
            </a:pathLst>
          </a:custGeom>
          <a:ln w="25908">
            <a:solidFill>
              <a:srgbClr val="FFFFFF"/>
            </a:solidFill>
          </a:ln>
        </p:spPr>
        <p:txBody>
          <a:bodyPr wrap="square" lIns="0" tIns="0" rIns="0" bIns="0" rtlCol="0"/>
          <a:lstStyle/>
          <a:p>
            <a:endParaRPr/>
          </a:p>
        </p:txBody>
      </p:sp>
      <p:sp>
        <p:nvSpPr>
          <p:cNvPr id="32" name="object 32"/>
          <p:cNvSpPr txBox="1"/>
          <p:nvPr/>
        </p:nvSpPr>
        <p:spPr>
          <a:xfrm>
            <a:off x="5991225" y="1516202"/>
            <a:ext cx="1867535" cy="258404"/>
          </a:xfrm>
          <a:prstGeom prst="rect">
            <a:avLst/>
          </a:prstGeom>
        </p:spPr>
        <p:txBody>
          <a:bodyPr vert="horz" wrap="square" lIns="0" tIns="12065" rIns="0" bIns="0" rtlCol="0">
            <a:spAutoFit/>
          </a:bodyPr>
          <a:lstStyle/>
          <a:p>
            <a:pPr marL="12700">
              <a:lnSpc>
                <a:spcPct val="100000"/>
              </a:lnSpc>
              <a:spcBef>
                <a:spcPts val="95"/>
              </a:spcBef>
            </a:pPr>
            <a:endParaRPr sz="1600" dirty="0">
              <a:latin typeface="Arial"/>
              <a:cs typeface="Arial"/>
            </a:endParaRPr>
          </a:p>
        </p:txBody>
      </p:sp>
      <p:sp>
        <p:nvSpPr>
          <p:cNvPr id="35" name="object 35"/>
          <p:cNvSpPr txBox="1"/>
          <p:nvPr/>
        </p:nvSpPr>
        <p:spPr>
          <a:xfrm>
            <a:off x="2020570" y="6278482"/>
            <a:ext cx="4954270" cy="379095"/>
          </a:xfrm>
          <a:prstGeom prst="rect">
            <a:avLst/>
          </a:prstGeom>
        </p:spPr>
        <p:txBody>
          <a:bodyPr vert="horz" wrap="square" lIns="0" tIns="4445" rIns="0" bIns="0" rtlCol="0">
            <a:spAutoFit/>
          </a:bodyPr>
          <a:lstStyle/>
          <a:p>
            <a:pPr marL="1535430" marR="5080" indent="-1523365">
              <a:lnSpc>
                <a:spcPts val="1440"/>
              </a:lnSpc>
              <a:spcBef>
                <a:spcPts val="35"/>
              </a:spcBef>
            </a:pPr>
            <a:r>
              <a:rPr sz="1200" b="1" dirty="0">
                <a:solidFill>
                  <a:srgbClr val="888888"/>
                </a:solidFill>
                <a:latin typeface="Arial"/>
                <a:cs typeface="Arial"/>
              </a:rPr>
              <a:t>A tanulói </a:t>
            </a:r>
            <a:r>
              <a:rPr sz="1200" b="1" spc="-5" dirty="0">
                <a:solidFill>
                  <a:srgbClr val="888888"/>
                </a:solidFill>
                <a:latin typeface="Arial"/>
                <a:cs typeface="Arial"/>
              </a:rPr>
              <a:t>lemorzsolódással veszélyeztetett intézmények támogatása  EFOP-3.1.5-16-2016-00001</a:t>
            </a:r>
            <a:endParaRPr sz="1200">
              <a:latin typeface="Arial"/>
              <a:cs typeface="Arial"/>
            </a:endParaRPr>
          </a:p>
        </p:txBody>
      </p:sp>
      <p:sp>
        <p:nvSpPr>
          <p:cNvPr id="33" name="object 33"/>
          <p:cNvSpPr txBox="1"/>
          <p:nvPr/>
        </p:nvSpPr>
        <p:spPr>
          <a:xfrm>
            <a:off x="6145148" y="1587338"/>
            <a:ext cx="1532890" cy="1070164"/>
          </a:xfrm>
          <a:prstGeom prst="rect">
            <a:avLst/>
          </a:prstGeom>
        </p:spPr>
        <p:txBody>
          <a:bodyPr vert="horz" wrap="square" lIns="0" tIns="61594" rIns="0" bIns="0" rtlCol="0">
            <a:spAutoFit/>
          </a:bodyPr>
          <a:lstStyle/>
          <a:p>
            <a:pPr marL="230504" algn="ctr">
              <a:lnSpc>
                <a:spcPct val="100000"/>
              </a:lnSpc>
              <a:spcBef>
                <a:spcPts val="484"/>
              </a:spcBef>
            </a:pPr>
            <a:r>
              <a:rPr lang="hu-HU" sz="1400" spc="-5" dirty="0">
                <a:solidFill>
                  <a:srgbClr val="FFFFFF"/>
                </a:solidFill>
                <a:latin typeface="Arial"/>
                <a:cs typeface="Arial"/>
              </a:rPr>
              <a:t>FEJLESZTÉSI </a:t>
            </a:r>
            <a:r>
              <a:rPr lang="hu-HU" sz="1600" spc="-5" dirty="0">
                <a:solidFill>
                  <a:srgbClr val="FFFFFF"/>
                </a:solidFill>
                <a:latin typeface="Arial"/>
                <a:cs typeface="Arial"/>
              </a:rPr>
              <a:t>TERV</a:t>
            </a:r>
          </a:p>
          <a:p>
            <a:pPr marL="230504" algn="ctr">
              <a:lnSpc>
                <a:spcPct val="100000"/>
              </a:lnSpc>
              <a:spcBef>
                <a:spcPts val="484"/>
              </a:spcBef>
            </a:pPr>
            <a:r>
              <a:rPr lang="hu-HU" sz="1400" spc="-5" dirty="0">
                <a:solidFill>
                  <a:srgbClr val="FFFFFF"/>
                </a:solidFill>
                <a:latin typeface="Arial"/>
                <a:cs typeface="Arial"/>
              </a:rPr>
              <a:t>2017.12. 30</a:t>
            </a:r>
            <a:r>
              <a:rPr sz="1400" spc="-5" dirty="0">
                <a:solidFill>
                  <a:srgbClr val="FFFFFF"/>
                </a:solidFill>
                <a:latin typeface="Arial"/>
                <a:cs typeface="Arial"/>
              </a:rPr>
              <a:t>.</a:t>
            </a:r>
            <a:endParaRPr sz="1400" dirty="0">
              <a:latin typeface="Arial"/>
              <a:cs typeface="Arial"/>
            </a:endParaRPr>
          </a:p>
          <a:p>
            <a:pPr marL="11430" algn="ctr">
              <a:lnSpc>
                <a:spcPct val="100000"/>
              </a:lnSpc>
              <a:spcBef>
                <a:spcPts val="380"/>
              </a:spcBef>
            </a:pPr>
            <a:r>
              <a:rPr lang="hu-HU" sz="1400" spc="-5" dirty="0">
                <a:solidFill>
                  <a:srgbClr val="FFFFFF"/>
                </a:solidFill>
                <a:latin typeface="Arial"/>
                <a:cs typeface="Arial"/>
              </a:rPr>
              <a:t>3</a:t>
            </a:r>
            <a:r>
              <a:rPr sz="1400" spc="-5" dirty="0">
                <a:solidFill>
                  <a:srgbClr val="FFFFFF"/>
                </a:solidFill>
                <a:latin typeface="Arial"/>
                <a:cs typeface="Arial"/>
              </a:rPr>
              <a:t>.</a:t>
            </a:r>
            <a:r>
              <a:rPr sz="1400" spc="-60" dirty="0">
                <a:solidFill>
                  <a:srgbClr val="FFFFFF"/>
                </a:solidFill>
                <a:latin typeface="Arial"/>
                <a:cs typeface="Arial"/>
              </a:rPr>
              <a:t> </a:t>
            </a:r>
            <a:r>
              <a:rPr sz="1400" spc="-10" dirty="0">
                <a:solidFill>
                  <a:srgbClr val="FFFFFF"/>
                </a:solidFill>
                <a:latin typeface="Arial"/>
                <a:cs typeface="Arial"/>
              </a:rPr>
              <a:t>MÉRFÖLDKŐ</a:t>
            </a:r>
            <a:endParaRPr sz="1400" dirty="0">
              <a:latin typeface="Arial"/>
              <a:cs typeface="Arial"/>
            </a:endParaRPr>
          </a:p>
        </p:txBody>
      </p:sp>
      <p:sp>
        <p:nvSpPr>
          <p:cNvPr id="34" name="object 34"/>
          <p:cNvSpPr txBox="1">
            <a:spLocks noGrp="1"/>
          </p:cNvSpPr>
          <p:nvPr>
            <p:ph type="title"/>
          </p:nvPr>
        </p:nvSpPr>
        <p:spPr>
          <a:xfrm>
            <a:off x="1004417" y="273253"/>
            <a:ext cx="7043420" cy="751488"/>
          </a:xfrm>
          <a:prstGeom prst="rect">
            <a:avLst/>
          </a:prstGeom>
        </p:spPr>
        <p:txBody>
          <a:bodyPr vert="horz" wrap="square" lIns="0" tIns="12700" rIns="0" bIns="0" rtlCol="0">
            <a:spAutoFit/>
          </a:bodyPr>
          <a:lstStyle/>
          <a:p>
            <a:pPr marL="12700">
              <a:lnSpc>
                <a:spcPct val="100000"/>
              </a:lnSpc>
              <a:spcBef>
                <a:spcPts val="100"/>
              </a:spcBef>
            </a:pPr>
            <a:r>
              <a:rPr i="0" dirty="0">
                <a:latin typeface="Arial"/>
                <a:cs typeface="Arial"/>
              </a:rPr>
              <a:t>A PROJEK </a:t>
            </a:r>
            <a:r>
              <a:rPr i="0" spc="-5" dirty="0">
                <a:latin typeface="Arial"/>
                <a:cs typeface="Arial"/>
              </a:rPr>
              <a:t>SZÁMSZERŰSÍTETT </a:t>
            </a:r>
            <a:r>
              <a:rPr spc="-10" dirty="0"/>
              <a:t>EREDMÉNYEI</a:t>
            </a:r>
            <a:r>
              <a:rPr spc="-60" dirty="0"/>
              <a:t> </a:t>
            </a:r>
            <a:r>
              <a:rPr i="0" dirty="0">
                <a:latin typeface="Arial"/>
                <a:cs typeface="Arial"/>
              </a:rPr>
              <a:t>I</a:t>
            </a:r>
            <a:r>
              <a:rPr lang="hu-HU" i="0" dirty="0"/>
              <a:t>I</a:t>
            </a:r>
            <a:r>
              <a:rPr i="0" dirty="0">
                <a:latin typeface="Arial"/>
                <a:cs typeface="Arial"/>
              </a:rPr>
              <a:t>I.</a:t>
            </a:r>
          </a:p>
        </p:txBody>
      </p:sp>
      <p:sp>
        <p:nvSpPr>
          <p:cNvPr id="37" name="object 3"/>
          <p:cNvSpPr/>
          <p:nvPr/>
        </p:nvSpPr>
        <p:spPr>
          <a:xfrm>
            <a:off x="1260856" y="3072385"/>
            <a:ext cx="3740150" cy="1339850"/>
          </a:xfrm>
          <a:custGeom>
            <a:avLst/>
            <a:gdLst/>
            <a:ahLst/>
            <a:cxnLst/>
            <a:rect l="l" t="t" r="r" b="b"/>
            <a:pathLst>
              <a:path w="3740150" h="1339850">
                <a:moveTo>
                  <a:pt x="3605911" y="0"/>
                </a:moveTo>
                <a:lnTo>
                  <a:pt x="133984"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4" y="1339595"/>
                </a:lnTo>
                <a:lnTo>
                  <a:pt x="3605911" y="1339595"/>
                </a:lnTo>
                <a:lnTo>
                  <a:pt x="3648277" y="1332769"/>
                </a:lnTo>
                <a:lnTo>
                  <a:pt x="3685059" y="1313757"/>
                </a:lnTo>
                <a:lnTo>
                  <a:pt x="3714057" y="1284759"/>
                </a:lnTo>
                <a:lnTo>
                  <a:pt x="3733069" y="1247977"/>
                </a:lnTo>
                <a:lnTo>
                  <a:pt x="3739896" y="1205610"/>
                </a:lnTo>
                <a:lnTo>
                  <a:pt x="3739896" y="133984"/>
                </a:lnTo>
                <a:lnTo>
                  <a:pt x="3733069" y="91618"/>
                </a:lnTo>
                <a:lnTo>
                  <a:pt x="3714057" y="54836"/>
                </a:lnTo>
                <a:lnTo>
                  <a:pt x="3685059" y="25838"/>
                </a:lnTo>
                <a:lnTo>
                  <a:pt x="3648277" y="6826"/>
                </a:lnTo>
                <a:lnTo>
                  <a:pt x="3605911" y="0"/>
                </a:lnTo>
                <a:close/>
              </a:path>
            </a:pathLst>
          </a:custGeom>
          <a:solidFill>
            <a:srgbClr val="4F81BC"/>
          </a:solidFill>
        </p:spPr>
        <p:txBody>
          <a:bodyPr wrap="square" lIns="0" tIns="0" rIns="0" bIns="0" rtlCol="0"/>
          <a:lstStyle/>
          <a:p>
            <a:endParaRPr/>
          </a:p>
        </p:txBody>
      </p:sp>
      <p:sp>
        <p:nvSpPr>
          <p:cNvPr id="38" name="object 5"/>
          <p:cNvSpPr txBox="1"/>
          <p:nvPr/>
        </p:nvSpPr>
        <p:spPr>
          <a:xfrm>
            <a:off x="1475994" y="3382085"/>
            <a:ext cx="3245485" cy="752129"/>
          </a:xfrm>
          <a:prstGeom prst="rect">
            <a:avLst/>
          </a:prstGeom>
        </p:spPr>
        <p:txBody>
          <a:bodyPr vert="horz" wrap="square" lIns="0" tIns="46355" rIns="0" bIns="0" rtlCol="0">
            <a:spAutoFit/>
          </a:bodyPr>
          <a:lstStyle/>
          <a:p>
            <a:pPr marL="12700" marR="5080" indent="263525" algn="ctr">
              <a:lnSpc>
                <a:spcPts val="1660"/>
              </a:lnSpc>
              <a:spcBef>
                <a:spcPts val="365"/>
              </a:spcBef>
              <a:tabLst>
                <a:tab pos="1113790" algn="l"/>
              </a:tabLst>
            </a:pPr>
            <a:r>
              <a:rPr sz="1600" spc="-20" dirty="0">
                <a:solidFill>
                  <a:srgbClr val="FFFFFF"/>
                </a:solidFill>
                <a:latin typeface="Arial"/>
                <a:cs typeface="Arial"/>
              </a:rPr>
              <a:t>ELKÉSZÜLT 300 DB FEH-RE  VONATKOZÓ</a:t>
            </a:r>
            <a:r>
              <a:rPr lang="hu-HU" sz="1600" spc="-20" dirty="0">
                <a:solidFill>
                  <a:srgbClr val="FFFFFF"/>
                </a:solidFill>
                <a:latin typeface="Arial"/>
                <a:cs typeface="Arial"/>
              </a:rPr>
              <a:t> INTÉZKEDÉSI TERV</a:t>
            </a:r>
          </a:p>
          <a:p>
            <a:pPr marL="12700" marR="5080" indent="263525" algn="ctr">
              <a:lnSpc>
                <a:spcPts val="1660"/>
              </a:lnSpc>
              <a:spcBef>
                <a:spcPts val="365"/>
              </a:spcBef>
              <a:tabLst>
                <a:tab pos="1113790" algn="l"/>
              </a:tabLst>
            </a:pPr>
            <a:r>
              <a:rPr lang="hu-HU" sz="1600" spc="-20" dirty="0">
                <a:solidFill>
                  <a:srgbClr val="FFFFFF"/>
                </a:solidFill>
                <a:latin typeface="Arial"/>
                <a:cs typeface="Arial"/>
              </a:rPr>
              <a:t>2018. 06.15.</a:t>
            </a:r>
            <a:endParaRPr sz="1600" spc="-20" dirty="0">
              <a:solidFill>
                <a:srgbClr val="FFFFFF"/>
              </a:solidFill>
              <a:latin typeface="Arial"/>
              <a:cs typeface="Arial"/>
            </a:endParaRPr>
          </a:p>
        </p:txBody>
      </p:sp>
      <p:sp>
        <p:nvSpPr>
          <p:cNvPr id="39" name="object 30"/>
          <p:cNvSpPr/>
          <p:nvPr/>
        </p:nvSpPr>
        <p:spPr>
          <a:xfrm>
            <a:off x="5816447" y="3150425"/>
            <a:ext cx="2231390" cy="1339850"/>
          </a:xfrm>
          <a:custGeom>
            <a:avLst/>
            <a:gdLst/>
            <a:ahLst/>
            <a:cxnLst/>
            <a:rect l="l" t="t" r="r" b="b"/>
            <a:pathLst>
              <a:path w="2231390" h="1339850">
                <a:moveTo>
                  <a:pt x="2097151" y="0"/>
                </a:moveTo>
                <a:lnTo>
                  <a:pt x="133985"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5" y="1339595"/>
                </a:lnTo>
                <a:lnTo>
                  <a:pt x="2097151" y="1339595"/>
                </a:lnTo>
                <a:lnTo>
                  <a:pt x="2139517" y="1332769"/>
                </a:lnTo>
                <a:lnTo>
                  <a:pt x="2176299" y="1313757"/>
                </a:lnTo>
                <a:lnTo>
                  <a:pt x="2205297" y="1284759"/>
                </a:lnTo>
                <a:lnTo>
                  <a:pt x="2224309" y="1247977"/>
                </a:lnTo>
                <a:lnTo>
                  <a:pt x="2231135" y="1205610"/>
                </a:lnTo>
                <a:lnTo>
                  <a:pt x="2231135" y="133984"/>
                </a:lnTo>
                <a:lnTo>
                  <a:pt x="2224309" y="91618"/>
                </a:lnTo>
                <a:lnTo>
                  <a:pt x="2205297" y="54836"/>
                </a:lnTo>
                <a:lnTo>
                  <a:pt x="2176299" y="25838"/>
                </a:lnTo>
                <a:lnTo>
                  <a:pt x="2139517" y="6826"/>
                </a:lnTo>
                <a:lnTo>
                  <a:pt x="2097151" y="0"/>
                </a:lnTo>
                <a:close/>
              </a:path>
            </a:pathLst>
          </a:custGeom>
          <a:solidFill>
            <a:srgbClr val="4F81BC"/>
          </a:solidFill>
        </p:spPr>
        <p:txBody>
          <a:bodyPr wrap="square" lIns="0" tIns="0" rIns="0" bIns="0" rtlCol="0"/>
          <a:lstStyle/>
          <a:p>
            <a:pPr marL="230504" algn="ctr">
              <a:lnSpc>
                <a:spcPct val="100000"/>
              </a:lnSpc>
              <a:spcBef>
                <a:spcPts val="484"/>
              </a:spcBef>
            </a:pPr>
            <a:endParaRPr lang="hu-HU" sz="1600" spc="-5" dirty="0">
              <a:solidFill>
                <a:srgbClr val="FFFFFF"/>
              </a:solidFill>
              <a:latin typeface="Arial"/>
              <a:cs typeface="Arial"/>
            </a:endParaRPr>
          </a:p>
          <a:p>
            <a:pPr marL="230504" algn="ctr">
              <a:lnSpc>
                <a:spcPct val="100000"/>
              </a:lnSpc>
              <a:spcBef>
                <a:spcPts val="484"/>
              </a:spcBef>
            </a:pPr>
            <a:r>
              <a:rPr lang="hu-HU" sz="1600" spc="-5" dirty="0">
                <a:solidFill>
                  <a:srgbClr val="FFFFFF"/>
                </a:solidFill>
                <a:latin typeface="Arial"/>
                <a:cs typeface="Arial"/>
              </a:rPr>
              <a:t>INTÉZKEDÉSI TERV 2018.06.30.</a:t>
            </a:r>
            <a:endParaRPr lang="hu-HU" sz="1600" dirty="0">
              <a:latin typeface="Arial"/>
              <a:cs typeface="Arial"/>
            </a:endParaRPr>
          </a:p>
          <a:p>
            <a:pPr marL="11430" algn="ctr">
              <a:lnSpc>
                <a:spcPct val="100000"/>
              </a:lnSpc>
              <a:spcBef>
                <a:spcPts val="380"/>
              </a:spcBef>
            </a:pPr>
            <a:r>
              <a:rPr lang="hu-HU" sz="1600" spc="-5" dirty="0">
                <a:solidFill>
                  <a:srgbClr val="FFFFFF"/>
                </a:solidFill>
                <a:latin typeface="Arial"/>
                <a:cs typeface="Arial"/>
              </a:rPr>
              <a:t>4.</a:t>
            </a:r>
            <a:r>
              <a:rPr lang="hu-HU" sz="1600" spc="-60" dirty="0">
                <a:solidFill>
                  <a:srgbClr val="FFFFFF"/>
                </a:solidFill>
                <a:latin typeface="Arial"/>
                <a:cs typeface="Arial"/>
              </a:rPr>
              <a:t> </a:t>
            </a:r>
            <a:r>
              <a:rPr lang="hu-HU" sz="1600" spc="-10" dirty="0">
                <a:solidFill>
                  <a:srgbClr val="FFFFFF"/>
                </a:solidFill>
                <a:latin typeface="Arial"/>
                <a:cs typeface="Arial"/>
              </a:rPr>
              <a:t>MÉRFÖLDKŐ</a:t>
            </a:r>
            <a:endParaRPr lang="hu-HU" sz="1600" dirty="0">
              <a:latin typeface="Arial"/>
              <a:cs typeface="Arial"/>
            </a:endParaRPr>
          </a:p>
        </p:txBody>
      </p:sp>
      <p:sp>
        <p:nvSpPr>
          <p:cNvPr id="41" name="object 3"/>
          <p:cNvSpPr/>
          <p:nvPr/>
        </p:nvSpPr>
        <p:spPr>
          <a:xfrm>
            <a:off x="1222123" y="4727954"/>
            <a:ext cx="3740150" cy="1339850"/>
          </a:xfrm>
          <a:custGeom>
            <a:avLst/>
            <a:gdLst/>
            <a:ahLst/>
            <a:cxnLst/>
            <a:rect l="l" t="t" r="r" b="b"/>
            <a:pathLst>
              <a:path w="3740150" h="1339850">
                <a:moveTo>
                  <a:pt x="3605911" y="0"/>
                </a:moveTo>
                <a:lnTo>
                  <a:pt x="133984" y="0"/>
                </a:lnTo>
                <a:lnTo>
                  <a:pt x="91618" y="6826"/>
                </a:lnTo>
                <a:lnTo>
                  <a:pt x="54836" y="25838"/>
                </a:lnTo>
                <a:lnTo>
                  <a:pt x="25838" y="54836"/>
                </a:lnTo>
                <a:lnTo>
                  <a:pt x="6826" y="91618"/>
                </a:lnTo>
                <a:lnTo>
                  <a:pt x="0" y="133984"/>
                </a:lnTo>
                <a:lnTo>
                  <a:pt x="0" y="1205610"/>
                </a:lnTo>
                <a:lnTo>
                  <a:pt x="6826" y="1247977"/>
                </a:lnTo>
                <a:lnTo>
                  <a:pt x="25838" y="1284759"/>
                </a:lnTo>
                <a:lnTo>
                  <a:pt x="54836" y="1313757"/>
                </a:lnTo>
                <a:lnTo>
                  <a:pt x="91618" y="1332769"/>
                </a:lnTo>
                <a:lnTo>
                  <a:pt x="133984" y="1339595"/>
                </a:lnTo>
                <a:lnTo>
                  <a:pt x="3605911" y="1339595"/>
                </a:lnTo>
                <a:lnTo>
                  <a:pt x="3648277" y="1332769"/>
                </a:lnTo>
                <a:lnTo>
                  <a:pt x="3685059" y="1313757"/>
                </a:lnTo>
                <a:lnTo>
                  <a:pt x="3714057" y="1284759"/>
                </a:lnTo>
                <a:lnTo>
                  <a:pt x="3733069" y="1247977"/>
                </a:lnTo>
                <a:lnTo>
                  <a:pt x="3739896" y="1205610"/>
                </a:lnTo>
                <a:lnTo>
                  <a:pt x="3739896" y="133984"/>
                </a:lnTo>
                <a:lnTo>
                  <a:pt x="3733069" y="91618"/>
                </a:lnTo>
                <a:lnTo>
                  <a:pt x="3714057" y="54836"/>
                </a:lnTo>
                <a:lnTo>
                  <a:pt x="3685059" y="25838"/>
                </a:lnTo>
                <a:lnTo>
                  <a:pt x="3648277" y="6826"/>
                </a:lnTo>
                <a:lnTo>
                  <a:pt x="3605911" y="0"/>
                </a:lnTo>
                <a:close/>
              </a:path>
            </a:pathLst>
          </a:custGeom>
          <a:solidFill>
            <a:srgbClr val="4F81BC"/>
          </a:solidFill>
        </p:spPr>
        <p:txBody>
          <a:bodyPr wrap="square" lIns="0" tIns="0" rIns="0" bIns="0" rtlCol="0"/>
          <a:lstStyle/>
          <a:p>
            <a:endParaRPr/>
          </a:p>
        </p:txBody>
      </p:sp>
      <p:sp>
        <p:nvSpPr>
          <p:cNvPr id="42" name="object 5"/>
          <p:cNvSpPr txBox="1"/>
          <p:nvPr/>
        </p:nvSpPr>
        <p:spPr>
          <a:xfrm>
            <a:off x="1402841" y="4770897"/>
            <a:ext cx="3245485" cy="752129"/>
          </a:xfrm>
          <a:prstGeom prst="rect">
            <a:avLst/>
          </a:prstGeom>
        </p:spPr>
        <p:txBody>
          <a:bodyPr vert="horz" wrap="square" lIns="0" tIns="46355" rIns="0" bIns="0" rtlCol="0">
            <a:spAutoFit/>
          </a:bodyPr>
          <a:lstStyle>
            <a:defPPr>
              <a:defRPr lang="hu-HU"/>
            </a:defPPr>
            <a:lvl1pPr marL="12700" marR="5080" indent="263525" algn="ctr">
              <a:lnSpc>
                <a:spcPts val="1660"/>
              </a:lnSpc>
              <a:spcBef>
                <a:spcPts val="365"/>
              </a:spcBef>
              <a:tabLst>
                <a:tab pos="1113790" algn="l"/>
              </a:tabLst>
              <a:defRPr sz="1600" spc="-20">
                <a:solidFill>
                  <a:srgbClr val="FFFFFF"/>
                </a:solidFill>
                <a:latin typeface="Arial"/>
                <a:cs typeface="Arial"/>
              </a:defRPr>
            </a:lvl1pPr>
          </a:lstStyle>
          <a:p>
            <a:r>
              <a:rPr lang="hu-HU" dirty="0"/>
              <a:t>ADATSZOLGÁLTATÁS (hatásvizsgálati kérdőív felvétele) </a:t>
            </a:r>
          </a:p>
          <a:p>
            <a:r>
              <a:rPr lang="hu-HU" dirty="0"/>
              <a:t>2018. 06.30.</a:t>
            </a:r>
            <a:endParaRPr dirty="0"/>
          </a:p>
        </p:txBody>
      </p:sp>
      <p:sp>
        <p:nvSpPr>
          <p:cNvPr id="43" name="object 2"/>
          <p:cNvSpPr/>
          <p:nvPr/>
        </p:nvSpPr>
        <p:spPr>
          <a:xfrm>
            <a:off x="2460491" y="2753400"/>
            <a:ext cx="180466" cy="275176"/>
          </a:xfrm>
          <a:custGeom>
            <a:avLst/>
            <a:gdLst/>
            <a:ahLst/>
            <a:cxnLst/>
            <a:rect l="l" t="t" r="r" b="b"/>
            <a:pathLst>
              <a:path w="201930" h="1663700">
                <a:moveTo>
                  <a:pt x="634" y="0"/>
                </a:moveTo>
                <a:lnTo>
                  <a:pt x="0" y="1663318"/>
                </a:lnTo>
                <a:lnTo>
                  <a:pt x="200786" y="1663445"/>
                </a:lnTo>
                <a:lnTo>
                  <a:pt x="201421" y="126"/>
                </a:lnTo>
                <a:lnTo>
                  <a:pt x="634" y="0"/>
                </a:lnTo>
                <a:close/>
              </a:path>
            </a:pathLst>
          </a:custGeom>
          <a:solidFill>
            <a:srgbClr val="B1C1DB"/>
          </a:solidFill>
        </p:spPr>
        <p:txBody>
          <a:bodyPr wrap="square" lIns="0" tIns="0" rIns="0" bIns="0" rtlCol="0"/>
          <a:lstStyle/>
          <a:p>
            <a:endParaRPr/>
          </a:p>
        </p:txBody>
      </p:sp>
      <p:sp>
        <p:nvSpPr>
          <p:cNvPr id="46" name="object 2"/>
          <p:cNvSpPr/>
          <p:nvPr/>
        </p:nvSpPr>
        <p:spPr>
          <a:xfrm>
            <a:off x="2460491" y="4427459"/>
            <a:ext cx="180466" cy="275176"/>
          </a:xfrm>
          <a:custGeom>
            <a:avLst/>
            <a:gdLst/>
            <a:ahLst/>
            <a:cxnLst/>
            <a:rect l="l" t="t" r="r" b="b"/>
            <a:pathLst>
              <a:path w="201930" h="1663700">
                <a:moveTo>
                  <a:pt x="634" y="0"/>
                </a:moveTo>
                <a:lnTo>
                  <a:pt x="0" y="1663318"/>
                </a:lnTo>
                <a:lnTo>
                  <a:pt x="200786" y="1663445"/>
                </a:lnTo>
                <a:lnTo>
                  <a:pt x="201421" y="126"/>
                </a:lnTo>
                <a:lnTo>
                  <a:pt x="634" y="0"/>
                </a:lnTo>
                <a:close/>
              </a:path>
            </a:pathLst>
          </a:custGeom>
          <a:solidFill>
            <a:srgbClr val="B1C1DB"/>
          </a:solidFill>
        </p:spPr>
        <p:txBody>
          <a:bodyPr wrap="square" lIns="0" tIns="0" rIns="0" bIns="0" rtlCol="0"/>
          <a:lstStyle/>
          <a:p>
            <a:endParaRPr/>
          </a:p>
        </p:txBody>
      </p:sp>
      <p:sp>
        <p:nvSpPr>
          <p:cNvPr id="47" name="object 2"/>
          <p:cNvSpPr/>
          <p:nvPr/>
        </p:nvSpPr>
        <p:spPr>
          <a:xfrm flipV="1">
            <a:off x="4981702" y="3941303"/>
            <a:ext cx="846328" cy="192911"/>
          </a:xfrm>
          <a:custGeom>
            <a:avLst/>
            <a:gdLst/>
            <a:ahLst/>
            <a:cxnLst/>
            <a:rect l="l" t="t" r="r" b="b"/>
            <a:pathLst>
              <a:path w="201930" h="1663700">
                <a:moveTo>
                  <a:pt x="634" y="0"/>
                </a:moveTo>
                <a:lnTo>
                  <a:pt x="0" y="1663318"/>
                </a:lnTo>
                <a:lnTo>
                  <a:pt x="200786" y="1663445"/>
                </a:lnTo>
                <a:lnTo>
                  <a:pt x="201421" y="126"/>
                </a:lnTo>
                <a:lnTo>
                  <a:pt x="634" y="0"/>
                </a:lnTo>
                <a:close/>
              </a:path>
            </a:pathLst>
          </a:custGeom>
          <a:solidFill>
            <a:srgbClr val="B1C1DB"/>
          </a:solidFill>
        </p:spPr>
        <p:txBody>
          <a:bodyPr wrap="square" lIns="0" tIns="0" rIns="0" bIns="0" rtlCol="0"/>
          <a:lstStyle/>
          <a:p>
            <a:endParaRPr/>
          </a:p>
        </p:txBody>
      </p:sp>
      <p:sp>
        <p:nvSpPr>
          <p:cNvPr id="28" name="object 2"/>
          <p:cNvSpPr/>
          <p:nvPr/>
        </p:nvSpPr>
        <p:spPr>
          <a:xfrm flipV="1">
            <a:off x="5027475" y="2024390"/>
            <a:ext cx="846328" cy="192911"/>
          </a:xfrm>
          <a:custGeom>
            <a:avLst/>
            <a:gdLst/>
            <a:ahLst/>
            <a:cxnLst/>
            <a:rect l="l" t="t" r="r" b="b"/>
            <a:pathLst>
              <a:path w="201930" h="1663700">
                <a:moveTo>
                  <a:pt x="634" y="0"/>
                </a:moveTo>
                <a:lnTo>
                  <a:pt x="0" y="1663318"/>
                </a:lnTo>
                <a:lnTo>
                  <a:pt x="200786" y="1663445"/>
                </a:lnTo>
                <a:lnTo>
                  <a:pt x="201421" y="126"/>
                </a:lnTo>
                <a:lnTo>
                  <a:pt x="634" y="0"/>
                </a:lnTo>
                <a:close/>
              </a:path>
            </a:pathLst>
          </a:custGeom>
          <a:solidFill>
            <a:srgbClr val="B1C1DB"/>
          </a:solidFill>
        </p:spPr>
        <p:txBody>
          <a:bodyPr wrap="square" lIns="0" tIns="0" rIns="0" bIns="0" rtlCol="0"/>
          <a:lstStyle/>
          <a:p>
            <a:endParaRPr/>
          </a:p>
        </p:txBody>
      </p:sp>
    </p:spTree>
    <p:extLst>
      <p:ext uri="{BB962C8B-B14F-4D97-AF65-F5344CB8AC3E}">
        <p14:creationId xmlns:p14="http://schemas.microsoft.com/office/powerpoint/2010/main" val="3417157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47989" y="1556792"/>
            <a:ext cx="8228467" cy="4691063"/>
          </a:xfrm>
        </p:spPr>
        <p:txBody>
          <a:bodyPr>
            <a:normAutofit/>
          </a:bodyPr>
          <a:lstStyle/>
          <a:p>
            <a:pPr marL="0" indent="0">
              <a:buNone/>
            </a:pPr>
            <a:r>
              <a:rPr lang="hu-HU" sz="2400" b="1" dirty="0"/>
              <a:t>Projekt szakmai humánerőforrás állománya </a:t>
            </a:r>
          </a:p>
          <a:p>
            <a:pPr lvl="1">
              <a:buFont typeface="Arial" panose="020B0604020202020204" pitchFamily="34" charset="0"/>
              <a:buChar char="•"/>
            </a:pPr>
            <a:r>
              <a:rPr lang="hu-HU" sz="1700" dirty="0"/>
              <a:t>A Projektben dolgozó munkatársak száma: kb. 1180 fő</a:t>
            </a:r>
          </a:p>
          <a:p>
            <a:pPr lvl="2"/>
            <a:r>
              <a:rPr lang="hu-HU" sz="1700" dirty="0"/>
              <a:t>Mentorok: 90 fő, Pedagógusok 900 fő, POK munkatársak 40 fő, központi munkatársak 100 fő, egyéb 50 fő</a:t>
            </a:r>
          </a:p>
          <a:p>
            <a:pPr lvl="2"/>
            <a:endParaRPr lang="hu-HU" sz="1700" dirty="0"/>
          </a:p>
          <a:p>
            <a:pPr lvl="1">
              <a:buFont typeface="Arial" panose="020B0604020202020204" pitchFamily="34" charset="0"/>
              <a:buChar char="•"/>
            </a:pPr>
            <a:r>
              <a:rPr lang="hu-HU" sz="1700" dirty="0"/>
              <a:t>Felvételre vár:</a:t>
            </a:r>
          </a:p>
          <a:p>
            <a:pPr lvl="2"/>
            <a:r>
              <a:rPr lang="hu-HU" sz="1700" dirty="0"/>
              <a:t>Óvodai </a:t>
            </a:r>
            <a:r>
              <a:rPr lang="hu-HU" sz="1700" dirty="0" err="1"/>
              <a:t>alprojekt</a:t>
            </a:r>
            <a:r>
              <a:rPr lang="hu-HU" sz="1700" dirty="0"/>
              <a:t> munkatársai (mentorokkal)  – 2018. júliustól kb. 50 fő</a:t>
            </a:r>
          </a:p>
          <a:p>
            <a:pPr lvl="2"/>
            <a:r>
              <a:rPr lang="hu-HU" sz="1700" dirty="0"/>
              <a:t>Képzések ellátásához szükséges trénerek felvétele – 2018. augusztusa kb. 20 fő</a:t>
            </a:r>
          </a:p>
          <a:p>
            <a:pPr lvl="2"/>
            <a:r>
              <a:rPr lang="hu-HU" sz="1700" dirty="0" err="1"/>
              <a:t>Tutorok</a:t>
            </a:r>
            <a:r>
              <a:rPr lang="hu-HU" sz="1700" dirty="0"/>
              <a:t> felvétele – 2018. augusztus kb. 30 fő</a:t>
            </a:r>
          </a:p>
          <a:p>
            <a:pPr lvl="2"/>
            <a:r>
              <a:rPr lang="hu-HU" sz="1700" dirty="0"/>
              <a:t>Alap- és középfokú intézmények csomagok szerinti pedagógusainak bevonása – 2018. szeptembertől kb. 600 fő</a:t>
            </a:r>
          </a:p>
          <a:p>
            <a:pPr lvl="2"/>
            <a:r>
              <a:rPr lang="hu-HU" sz="1700" dirty="0"/>
              <a:t>Óvodai </a:t>
            </a:r>
            <a:r>
              <a:rPr lang="hu-HU" sz="1700" dirty="0" err="1"/>
              <a:t>alprojekt</a:t>
            </a:r>
            <a:r>
              <a:rPr lang="hu-HU" sz="1700" dirty="0"/>
              <a:t> óvodapedagógusai – 2018. októberétől 300 fő</a:t>
            </a:r>
          </a:p>
          <a:p>
            <a:pPr lvl="1">
              <a:buFont typeface="Wingdings" panose="05000000000000000000" pitchFamily="2" charset="2"/>
              <a:buChar char="Ø"/>
            </a:pPr>
            <a:endParaRPr lang="hu-HU" sz="2000" dirty="0"/>
          </a:p>
          <a:p>
            <a:pPr marL="0" indent="0">
              <a:buNone/>
            </a:pPr>
            <a:endParaRPr lang="hu-HU" sz="2400" dirty="0"/>
          </a:p>
        </p:txBody>
      </p:sp>
      <p:sp>
        <p:nvSpPr>
          <p:cNvPr id="4" name="Cím 3"/>
          <p:cNvSpPr>
            <a:spLocks noGrp="1"/>
          </p:cNvSpPr>
          <p:nvPr>
            <p:ph type="title"/>
          </p:nvPr>
        </p:nvSpPr>
        <p:spPr>
          <a:xfrm>
            <a:off x="611560" y="44624"/>
            <a:ext cx="8280920" cy="864096"/>
          </a:xfrm>
        </p:spPr>
        <p:txBody>
          <a:bodyPr>
            <a:normAutofit fontScale="90000"/>
          </a:bodyPr>
          <a:lstStyle/>
          <a:p>
            <a:r>
              <a:rPr lang="hu-HU" dirty="0"/>
              <a:t/>
            </a:r>
            <a:br>
              <a:rPr lang="hu-HU" dirty="0"/>
            </a:br>
            <a:r>
              <a:rPr lang="hu-HU" sz="3100" dirty="0"/>
              <a:t>projekt humánerőforrása</a:t>
            </a:r>
            <a:br>
              <a:rPr lang="hu-HU" sz="3100" dirty="0"/>
            </a:br>
            <a:endParaRPr lang="hu-HU" sz="3100" dirty="0"/>
          </a:p>
        </p:txBody>
      </p:sp>
      <p:sp>
        <p:nvSpPr>
          <p:cNvPr id="5" name="Élőláb helye 4"/>
          <p:cNvSpPr>
            <a:spLocks noGrp="1"/>
          </p:cNvSpPr>
          <p:nvPr>
            <p:ph type="ftr" sz="quarter" idx="11"/>
          </p:nvPr>
        </p:nvSpPr>
        <p:spPr>
          <a:xfrm>
            <a:off x="1259632" y="6247855"/>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veszélyeztetett intézmények támogatása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52503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zöveg helye 2"/>
          <p:cNvSpPr>
            <a:spLocks noGrp="1"/>
          </p:cNvSpPr>
          <p:nvPr>
            <p:ph type="body" sz="half" idx="2"/>
          </p:nvPr>
        </p:nvSpPr>
        <p:spPr>
          <a:xfrm>
            <a:off x="179388" y="1268413"/>
            <a:ext cx="8785225" cy="4857750"/>
          </a:xfrm>
        </p:spPr>
        <p:txBody>
          <a:bodyPr/>
          <a:lstStyle/>
          <a:p>
            <a:pPr algn="just" eaLnBrk="1" hangingPunct="1">
              <a:lnSpc>
                <a:spcPct val="120000"/>
              </a:lnSpc>
              <a:spcAft>
                <a:spcPts val="1800"/>
              </a:spcAft>
            </a:pPr>
            <a:r>
              <a:rPr lang="hu-HU" altLang="hu-HU" sz="2400" b="1" dirty="0"/>
              <a:t>2018. augusztus 13</a:t>
            </a:r>
            <a:r>
              <a:rPr lang="hu-HU" altLang="hu-HU" sz="2400" dirty="0"/>
              <a:t>-tól </a:t>
            </a:r>
            <a:r>
              <a:rPr lang="hu-HU" altLang="hu-HU" sz="2400" dirty="0" err="1"/>
              <a:t>mentálhigénés</a:t>
            </a:r>
            <a:r>
              <a:rPr lang="hu-HU" altLang="hu-HU" sz="2400" dirty="0"/>
              <a:t> képzés indítása</a:t>
            </a:r>
          </a:p>
          <a:p>
            <a:pPr algn="just" eaLnBrk="1" hangingPunct="1">
              <a:lnSpc>
                <a:spcPct val="120000"/>
              </a:lnSpc>
              <a:spcAft>
                <a:spcPts val="1800"/>
              </a:spcAft>
            </a:pPr>
            <a:r>
              <a:rPr lang="hu-HU" altLang="hu-HU" sz="2400" b="1" dirty="0"/>
              <a:t>2018. szeptemberétől </a:t>
            </a:r>
            <a:r>
              <a:rPr lang="hu-HU" altLang="hu-HU" sz="2400" dirty="0"/>
              <a:t>tématerületi </a:t>
            </a:r>
            <a:r>
              <a:rPr lang="hu-HU" altLang="hu-HU" sz="2400" dirty="0" err="1"/>
              <a:t>mikrocsport</a:t>
            </a:r>
            <a:r>
              <a:rPr lang="hu-HU" altLang="hu-HU" sz="2400" dirty="0"/>
              <a:t>(ok) tagjainak felvétele, az intézkedési terv megvalósítsa</a:t>
            </a:r>
          </a:p>
          <a:p>
            <a:pPr algn="just" eaLnBrk="1" hangingPunct="1">
              <a:lnSpc>
                <a:spcPct val="120000"/>
              </a:lnSpc>
              <a:spcAft>
                <a:spcPts val="1800"/>
              </a:spcAft>
            </a:pPr>
            <a:r>
              <a:rPr lang="hu-HU" altLang="hu-HU" sz="2400" b="1" dirty="0"/>
              <a:t>2018. októbertől </a:t>
            </a:r>
            <a:r>
              <a:rPr lang="hu-HU" altLang="hu-HU" sz="2400" dirty="0"/>
              <a:t>műhelyfoglalkozások indulnak, amely folyamatba ágyazott, 60 órás pedagógus továbbképzésként kerül elszámolásra </a:t>
            </a:r>
          </a:p>
          <a:p>
            <a:pPr algn="just" eaLnBrk="1" hangingPunct="1">
              <a:lnSpc>
                <a:spcPct val="120000"/>
              </a:lnSpc>
              <a:spcAft>
                <a:spcPts val="1800"/>
              </a:spcAft>
            </a:pPr>
            <a:endParaRPr lang="hu-HU" altLang="hu-HU" sz="2400" dirty="0"/>
          </a:p>
          <a:p>
            <a:pPr algn="just" eaLnBrk="1" hangingPunct="1">
              <a:lnSpc>
                <a:spcPct val="120000"/>
              </a:lnSpc>
              <a:spcAft>
                <a:spcPts val="1800"/>
              </a:spcAft>
            </a:pPr>
            <a:endParaRPr lang="hu-HU" altLang="hu-HU" sz="2400" dirty="0"/>
          </a:p>
          <a:p>
            <a:pPr eaLnBrk="1" hangingPunct="1">
              <a:lnSpc>
                <a:spcPct val="120000"/>
              </a:lnSpc>
              <a:spcAft>
                <a:spcPts val="1800"/>
              </a:spcAft>
            </a:pPr>
            <a:endParaRPr lang="hu-HU" altLang="hu-HU" sz="2400" dirty="0"/>
          </a:p>
          <a:p>
            <a:pPr eaLnBrk="1" hangingPunct="1">
              <a:lnSpc>
                <a:spcPct val="120000"/>
              </a:lnSpc>
              <a:spcAft>
                <a:spcPts val="1800"/>
              </a:spcAft>
            </a:pPr>
            <a:endParaRPr lang="hu-HU" altLang="hu-HU" sz="2400" dirty="0"/>
          </a:p>
        </p:txBody>
      </p:sp>
      <p:sp>
        <p:nvSpPr>
          <p:cNvPr id="4" name="Cím 3"/>
          <p:cNvSpPr>
            <a:spLocks noGrp="1"/>
          </p:cNvSpPr>
          <p:nvPr>
            <p:ph type="title"/>
          </p:nvPr>
        </p:nvSpPr>
        <p:spPr>
          <a:xfrm>
            <a:off x="447675" y="44450"/>
            <a:ext cx="8239125" cy="863600"/>
          </a:xfrm>
        </p:spPr>
        <p:txBody>
          <a:bodyPr>
            <a:normAutofit/>
          </a:bodyPr>
          <a:lstStyle/>
          <a:p>
            <a:pPr eaLnBrk="1" fontAlgn="auto" hangingPunct="1">
              <a:spcAft>
                <a:spcPts val="0"/>
              </a:spcAft>
              <a:defRPr/>
            </a:pPr>
            <a:r>
              <a:rPr lang="hu-HU" sz="2800" dirty="0"/>
              <a:t>I. Fejlesztési év MÉRFÖLDKÖVEI</a:t>
            </a:r>
          </a:p>
        </p:txBody>
      </p:sp>
      <p:sp>
        <p:nvSpPr>
          <p:cNvPr id="13316" name="Dia számának hely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B1E0D3-C71D-4A21-B678-441CAF59591D}" type="slidenum">
              <a:rPr kumimoji="0" lang="hu-HU" altLang="hu-HU"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2773" name="Élőláb helye 4"/>
          <p:cNvSpPr>
            <a:spLocks noGrp="1"/>
          </p:cNvSpPr>
          <p:nvPr>
            <p:ph type="ftr" sz="quarter" idx="11"/>
          </p:nvPr>
        </p:nvSpPr>
        <p:spPr bwMode="auto">
          <a:xfrm>
            <a:off x="1258888" y="6388100"/>
            <a:ext cx="6985000" cy="365125"/>
          </a:xfrm>
          <a:ln>
            <a:miter lim="800000"/>
            <a:headEnd/>
            <a:tailEnd/>
          </a:ln>
        </p:spPr>
        <p:txBody>
          <a:bodyPr wrap="square" numCol="1"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A tanulói lemorzsolódással veszélyeztetett intézmények támogatása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EFOP-3.1.5-16-2016-00001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898989"/>
              </a:solidFill>
              <a:effectLst/>
              <a:uLnTx/>
              <a:uFillTx/>
              <a:latin typeface="Arial"/>
              <a:ea typeface="+mn-ea"/>
              <a:cs typeface="+mn-cs"/>
            </a:endParaRPr>
          </a:p>
        </p:txBody>
      </p:sp>
    </p:spTree>
    <p:extLst>
      <p:ext uri="{BB962C8B-B14F-4D97-AF65-F5344CB8AC3E}">
        <p14:creationId xmlns:p14="http://schemas.microsoft.com/office/powerpoint/2010/main" val="818927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zöveg helye 2"/>
          <p:cNvSpPr>
            <a:spLocks noGrp="1"/>
          </p:cNvSpPr>
          <p:nvPr>
            <p:ph type="body" sz="half" idx="2"/>
          </p:nvPr>
        </p:nvSpPr>
        <p:spPr>
          <a:xfrm>
            <a:off x="179388" y="1268413"/>
            <a:ext cx="8785225" cy="4857750"/>
          </a:xfrm>
        </p:spPr>
        <p:txBody>
          <a:bodyPr/>
          <a:lstStyle/>
          <a:p>
            <a:pPr algn="just" eaLnBrk="1" hangingPunct="1">
              <a:lnSpc>
                <a:spcPct val="120000"/>
              </a:lnSpc>
              <a:spcAft>
                <a:spcPts val="1800"/>
              </a:spcAft>
            </a:pPr>
            <a:r>
              <a:rPr lang="hu-HU" altLang="hu-HU" sz="2400" b="1" dirty="0"/>
              <a:t>2018. október 31</a:t>
            </a:r>
            <a:r>
              <a:rPr lang="hu-HU" altLang="hu-HU" sz="2400" dirty="0"/>
              <a:t>-ével Pályázati felhívás szerinti mérföldkő teljesítése</a:t>
            </a:r>
          </a:p>
          <a:p>
            <a:pPr marL="342900" indent="-342900" algn="just" eaLnBrk="1" hangingPunct="1">
              <a:lnSpc>
                <a:spcPct val="120000"/>
              </a:lnSpc>
              <a:spcAft>
                <a:spcPts val="1800"/>
              </a:spcAft>
              <a:buFont typeface="Arial" panose="020B0604020202020204" pitchFamily="34" charset="0"/>
              <a:buChar char="•"/>
            </a:pPr>
            <a:r>
              <a:rPr lang="hu-HU" altLang="hu-HU" sz="2400" dirty="0"/>
              <a:t>150 óvodai feladatellátási hellyel együttműködési megállapodás megkötése</a:t>
            </a:r>
          </a:p>
          <a:p>
            <a:pPr marL="342900" indent="-342900" algn="just" eaLnBrk="1" hangingPunct="1">
              <a:lnSpc>
                <a:spcPct val="120000"/>
              </a:lnSpc>
              <a:spcAft>
                <a:spcPts val="1800"/>
              </a:spcAft>
              <a:buFont typeface="Arial" panose="020B0604020202020204" pitchFamily="34" charset="0"/>
              <a:buChar char="•"/>
            </a:pPr>
            <a:r>
              <a:rPr lang="hu-HU" altLang="hu-HU" sz="2400" dirty="0"/>
              <a:t>Az elszámolható költségek 30 %-</a:t>
            </a:r>
            <a:r>
              <a:rPr lang="hu-HU" altLang="hu-HU" sz="2400" dirty="0" err="1"/>
              <a:t>áról</a:t>
            </a:r>
            <a:r>
              <a:rPr lang="hu-HU" altLang="hu-HU" sz="2400" dirty="0"/>
              <a:t> kifizetési igénylés benyújtása</a:t>
            </a:r>
          </a:p>
          <a:p>
            <a:pPr eaLnBrk="1" hangingPunct="1">
              <a:lnSpc>
                <a:spcPct val="120000"/>
              </a:lnSpc>
              <a:spcAft>
                <a:spcPts val="1800"/>
              </a:spcAft>
            </a:pPr>
            <a:endParaRPr lang="hu-HU" altLang="hu-HU" sz="2400" dirty="0"/>
          </a:p>
          <a:p>
            <a:pPr eaLnBrk="1" hangingPunct="1">
              <a:lnSpc>
                <a:spcPct val="120000"/>
              </a:lnSpc>
              <a:spcAft>
                <a:spcPts val="1800"/>
              </a:spcAft>
            </a:pPr>
            <a:endParaRPr lang="hu-HU" altLang="hu-HU" sz="2400" dirty="0"/>
          </a:p>
        </p:txBody>
      </p:sp>
      <p:sp>
        <p:nvSpPr>
          <p:cNvPr id="4" name="Cím 3"/>
          <p:cNvSpPr>
            <a:spLocks noGrp="1"/>
          </p:cNvSpPr>
          <p:nvPr>
            <p:ph type="title"/>
          </p:nvPr>
        </p:nvSpPr>
        <p:spPr>
          <a:xfrm>
            <a:off x="447675" y="44450"/>
            <a:ext cx="8239125" cy="863600"/>
          </a:xfrm>
        </p:spPr>
        <p:txBody>
          <a:bodyPr>
            <a:normAutofit/>
          </a:bodyPr>
          <a:lstStyle/>
          <a:p>
            <a:pPr eaLnBrk="1" fontAlgn="auto" hangingPunct="1">
              <a:spcAft>
                <a:spcPts val="0"/>
              </a:spcAft>
              <a:defRPr/>
            </a:pPr>
            <a:r>
              <a:rPr lang="hu-HU" sz="2800" dirty="0"/>
              <a:t>I. Fejlesztési év MÉRFÖLDKÖVEI</a:t>
            </a:r>
          </a:p>
        </p:txBody>
      </p:sp>
      <p:sp>
        <p:nvSpPr>
          <p:cNvPr id="13316" name="Dia számának hely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B1E0D3-C71D-4A21-B678-441CAF59591D}" type="slidenum">
              <a:rPr kumimoji="0" lang="hu-HU" altLang="hu-HU"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2773" name="Élőláb helye 4"/>
          <p:cNvSpPr>
            <a:spLocks noGrp="1"/>
          </p:cNvSpPr>
          <p:nvPr>
            <p:ph type="ftr" sz="quarter" idx="11"/>
          </p:nvPr>
        </p:nvSpPr>
        <p:spPr bwMode="auto">
          <a:xfrm>
            <a:off x="1258888" y="6388100"/>
            <a:ext cx="6985000" cy="365125"/>
          </a:xfrm>
          <a:ln>
            <a:miter lim="800000"/>
            <a:headEnd/>
            <a:tailEnd/>
          </a:ln>
        </p:spPr>
        <p:txBody>
          <a:bodyPr wrap="square" numCol="1"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A tanulói lemorzsolódással veszélyeztetett intézmények támogatása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EFOP-3.1.5-16-2016-00001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898989"/>
              </a:solidFill>
              <a:effectLst/>
              <a:uLnTx/>
              <a:uFillTx/>
              <a:latin typeface="Arial"/>
              <a:ea typeface="+mn-ea"/>
              <a:cs typeface="+mn-cs"/>
            </a:endParaRPr>
          </a:p>
        </p:txBody>
      </p:sp>
    </p:spTree>
    <p:extLst>
      <p:ext uri="{BB962C8B-B14F-4D97-AF65-F5344CB8AC3E}">
        <p14:creationId xmlns:p14="http://schemas.microsoft.com/office/powerpoint/2010/main" val="3280768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zöveg helye 2"/>
          <p:cNvSpPr>
            <a:spLocks noGrp="1"/>
          </p:cNvSpPr>
          <p:nvPr>
            <p:ph type="body" sz="half" idx="2"/>
          </p:nvPr>
        </p:nvSpPr>
        <p:spPr>
          <a:xfrm>
            <a:off x="179388" y="1268413"/>
            <a:ext cx="8785225" cy="4857750"/>
          </a:xfrm>
        </p:spPr>
        <p:txBody>
          <a:bodyPr/>
          <a:lstStyle/>
          <a:p>
            <a:pPr algn="just" eaLnBrk="1" hangingPunct="1">
              <a:lnSpc>
                <a:spcPct val="120000"/>
              </a:lnSpc>
              <a:spcAft>
                <a:spcPts val="1800"/>
              </a:spcAft>
            </a:pPr>
            <a:r>
              <a:rPr lang="hu-HU" altLang="hu-HU" sz="2400" b="1" dirty="0"/>
              <a:t>2018. október 31</a:t>
            </a:r>
            <a:r>
              <a:rPr lang="hu-HU" altLang="hu-HU" sz="2400" dirty="0"/>
              <a:t>-ével Pályázati felhívás szerinti indikátor teljesítés:</a:t>
            </a:r>
          </a:p>
          <a:p>
            <a:pPr marL="342900" indent="-342900" algn="just" eaLnBrk="1" hangingPunct="1">
              <a:lnSpc>
                <a:spcPct val="120000"/>
              </a:lnSpc>
              <a:spcAft>
                <a:spcPts val="1800"/>
              </a:spcAft>
              <a:buFont typeface="Arial" panose="020B0604020202020204" pitchFamily="34" charset="0"/>
              <a:buChar char="•"/>
            </a:pPr>
            <a:r>
              <a:rPr lang="hu-HU" altLang="hu-HU" sz="2400" dirty="0"/>
              <a:t>9000 fő tanuló számára támogatott programok biztosítsa</a:t>
            </a:r>
          </a:p>
          <a:p>
            <a:pPr marL="342900" indent="-342900" algn="just" eaLnBrk="1" hangingPunct="1">
              <a:lnSpc>
                <a:spcPct val="120000"/>
              </a:lnSpc>
              <a:spcAft>
                <a:spcPts val="1800"/>
              </a:spcAft>
              <a:buFont typeface="Arial" panose="020B0604020202020204" pitchFamily="34" charset="0"/>
              <a:buChar char="•"/>
            </a:pPr>
            <a:r>
              <a:rPr lang="hu-HU" altLang="hu-HU" sz="2400" dirty="0"/>
              <a:t>540 fő „Képzésben, átképzésben résztvevő pedagógus”  </a:t>
            </a:r>
          </a:p>
          <a:p>
            <a:pPr algn="just" eaLnBrk="1" hangingPunct="1">
              <a:lnSpc>
                <a:spcPct val="120000"/>
              </a:lnSpc>
              <a:spcAft>
                <a:spcPts val="1800"/>
              </a:spcAft>
            </a:pPr>
            <a:r>
              <a:rPr lang="hu-HU" altLang="hu-HU" sz="2400" b="1" dirty="0"/>
              <a:t>2018. december 31</a:t>
            </a:r>
            <a:r>
              <a:rPr lang="hu-HU" altLang="hu-HU" sz="2400" dirty="0"/>
              <a:t>-ével</a:t>
            </a:r>
            <a:r>
              <a:rPr lang="hu-HU" altLang="hu-HU" sz="2400" b="1" dirty="0"/>
              <a:t> </a:t>
            </a:r>
            <a:r>
              <a:rPr lang="hu-HU" altLang="hu-HU" sz="2400" dirty="0"/>
              <a:t>az alap- és középfokú köznevelési FEH-</a:t>
            </a:r>
            <a:r>
              <a:rPr lang="hu-HU" altLang="hu-HU" sz="2400" dirty="0" err="1"/>
              <a:t>ek</a:t>
            </a:r>
            <a:r>
              <a:rPr lang="hu-HU" altLang="hu-HU" sz="2400" dirty="0"/>
              <a:t> stratégiai partneri kapcsolatok megerősítése céljából együttműködési megállapodást kötnek</a:t>
            </a:r>
          </a:p>
          <a:p>
            <a:pPr eaLnBrk="1" hangingPunct="1">
              <a:lnSpc>
                <a:spcPct val="120000"/>
              </a:lnSpc>
              <a:spcAft>
                <a:spcPts val="1800"/>
              </a:spcAft>
            </a:pPr>
            <a:endParaRPr lang="hu-HU" altLang="hu-HU" sz="2400" dirty="0"/>
          </a:p>
          <a:p>
            <a:pPr eaLnBrk="1" hangingPunct="1">
              <a:lnSpc>
                <a:spcPct val="120000"/>
              </a:lnSpc>
              <a:spcAft>
                <a:spcPts val="1800"/>
              </a:spcAft>
            </a:pPr>
            <a:endParaRPr lang="hu-HU" altLang="hu-HU" sz="2400" dirty="0"/>
          </a:p>
        </p:txBody>
      </p:sp>
      <p:sp>
        <p:nvSpPr>
          <p:cNvPr id="4" name="Cím 3"/>
          <p:cNvSpPr>
            <a:spLocks noGrp="1"/>
          </p:cNvSpPr>
          <p:nvPr>
            <p:ph type="title"/>
          </p:nvPr>
        </p:nvSpPr>
        <p:spPr>
          <a:xfrm>
            <a:off x="447675" y="44450"/>
            <a:ext cx="8239125" cy="863600"/>
          </a:xfrm>
        </p:spPr>
        <p:txBody>
          <a:bodyPr>
            <a:normAutofit/>
          </a:bodyPr>
          <a:lstStyle/>
          <a:p>
            <a:pPr eaLnBrk="1" fontAlgn="auto" hangingPunct="1">
              <a:spcAft>
                <a:spcPts val="0"/>
              </a:spcAft>
              <a:defRPr/>
            </a:pPr>
            <a:r>
              <a:rPr lang="hu-HU" sz="2800" dirty="0"/>
              <a:t>I. Fejlesztési év MÉRFÖLDKÖVEI</a:t>
            </a:r>
          </a:p>
        </p:txBody>
      </p:sp>
      <p:sp>
        <p:nvSpPr>
          <p:cNvPr id="13316" name="Dia számának hely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B1E0D3-C71D-4A21-B678-441CAF59591D}" type="slidenum">
              <a:rPr kumimoji="0" lang="hu-HU" altLang="hu-HU"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2773" name="Élőláb helye 4"/>
          <p:cNvSpPr>
            <a:spLocks noGrp="1"/>
          </p:cNvSpPr>
          <p:nvPr>
            <p:ph type="ftr" sz="quarter" idx="11"/>
          </p:nvPr>
        </p:nvSpPr>
        <p:spPr bwMode="auto">
          <a:xfrm>
            <a:off x="1258888" y="6388100"/>
            <a:ext cx="6985000" cy="365125"/>
          </a:xfrm>
          <a:ln>
            <a:miter lim="800000"/>
            <a:headEnd/>
            <a:tailEnd/>
          </a:ln>
        </p:spPr>
        <p:txBody>
          <a:bodyPr wrap="square" numCol="1"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A tanulói lemorzsolódással veszélyeztetett intézmények támogatása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hu-HU" sz="1200" b="1" i="0" u="none" strike="noStrike" kern="1200" cap="none" spc="0" normalizeH="0" baseline="0" noProof="0" dirty="0">
                <a:ln>
                  <a:noFill/>
                </a:ln>
                <a:solidFill>
                  <a:srgbClr val="898989"/>
                </a:solidFill>
                <a:effectLst/>
                <a:uLnTx/>
                <a:uFillTx/>
                <a:latin typeface="Arial"/>
                <a:ea typeface="+mn-ea"/>
                <a:cs typeface="+mn-cs"/>
              </a:rPr>
              <a:t>EFOP-3.1.5-16-2016-00001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898989"/>
              </a:solidFill>
              <a:effectLst/>
              <a:uLnTx/>
              <a:uFillTx/>
              <a:latin typeface="Arial"/>
              <a:ea typeface="+mn-ea"/>
              <a:cs typeface="+mn-cs"/>
            </a:endParaRPr>
          </a:p>
        </p:txBody>
      </p:sp>
    </p:spTree>
    <p:extLst>
      <p:ext uri="{BB962C8B-B14F-4D97-AF65-F5344CB8AC3E}">
        <p14:creationId xmlns:p14="http://schemas.microsoft.com/office/powerpoint/2010/main" val="4037430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79512" y="1435100"/>
            <a:ext cx="8856984" cy="5090244"/>
          </a:xfrm>
        </p:spPr>
        <p:txBody>
          <a:bodyPr>
            <a:normAutofit/>
          </a:bodyPr>
          <a:lstStyle/>
          <a:p>
            <a:pPr marL="400050"/>
            <a:r>
              <a:rPr lang="hu-HU" sz="2400" dirty="0"/>
              <a:t>Eszközök beszerzése (tanterem, sport- és taneszköz) – várhatóan 2018. szeptemberi szállítás</a:t>
            </a:r>
          </a:p>
          <a:p>
            <a:pPr marL="400050"/>
            <a:r>
              <a:rPr lang="hu-HU" sz="2400" dirty="0"/>
              <a:t>Nevelőtestületi képzés – tanévente 1-1 nap</a:t>
            </a:r>
          </a:p>
          <a:p>
            <a:pPr marL="800100" lvl="1"/>
            <a:r>
              <a:rPr lang="hu-HU" sz="2000" dirty="0"/>
              <a:t>1. nap: 2019. február-április – szervezetfejlesztési fókusszal</a:t>
            </a:r>
          </a:p>
          <a:p>
            <a:pPr marL="800100" lvl="1"/>
            <a:r>
              <a:rPr lang="hu-HU" sz="2000" dirty="0"/>
              <a:t>2. nap: 2020. május-június – a Projekt zárása</a:t>
            </a:r>
          </a:p>
          <a:p>
            <a:pPr marL="400050" lvl="1" indent="-342900">
              <a:buFont typeface="Arial" panose="020B0604020202020204" pitchFamily="34" charset="0"/>
              <a:buChar char="•"/>
            </a:pPr>
            <a:r>
              <a:rPr lang="hu-HU" sz="2400" dirty="0" err="1"/>
              <a:t>Mentorálás</a:t>
            </a:r>
            <a:r>
              <a:rPr lang="hu-HU" sz="2400" dirty="0"/>
              <a:t> havi 6 órában</a:t>
            </a:r>
          </a:p>
          <a:p>
            <a:pPr marL="800100" lvl="2" indent="-342900"/>
            <a:r>
              <a:rPr lang="hu-HU" sz="2000" dirty="0"/>
              <a:t>Multiplikátor mentor</a:t>
            </a:r>
          </a:p>
          <a:p>
            <a:pPr marL="800100" lvl="2" indent="-342900"/>
            <a:r>
              <a:rPr lang="hu-HU" sz="2000" dirty="0"/>
              <a:t>Implementációs mentor</a:t>
            </a:r>
          </a:p>
          <a:p>
            <a:pPr marL="800100" lvl="2" indent="-342900"/>
            <a:r>
              <a:rPr lang="hu-HU" sz="2000" dirty="0"/>
              <a:t>Települési mentor</a:t>
            </a:r>
          </a:p>
          <a:p>
            <a:pPr marL="400050"/>
            <a:endParaRPr lang="hu-HU" sz="2400" dirty="0"/>
          </a:p>
          <a:p>
            <a:pPr marL="400050"/>
            <a:endParaRPr lang="hu-HU" sz="2400" dirty="0"/>
          </a:p>
          <a:p>
            <a:pPr lvl="1">
              <a:buFont typeface="Wingdings" panose="05000000000000000000" pitchFamily="2" charset="2"/>
              <a:buChar char="Ø"/>
            </a:pPr>
            <a:endParaRPr lang="hu-HU" sz="2000" dirty="0"/>
          </a:p>
        </p:txBody>
      </p:sp>
      <p:sp>
        <p:nvSpPr>
          <p:cNvPr id="4" name="Cím 3"/>
          <p:cNvSpPr>
            <a:spLocks noGrp="1"/>
          </p:cNvSpPr>
          <p:nvPr>
            <p:ph type="title"/>
          </p:nvPr>
        </p:nvSpPr>
        <p:spPr>
          <a:xfrm>
            <a:off x="447989" y="44624"/>
            <a:ext cx="8238811" cy="864096"/>
          </a:xfrm>
        </p:spPr>
        <p:txBody>
          <a:bodyPr>
            <a:normAutofit/>
          </a:bodyPr>
          <a:lstStyle/>
          <a:p>
            <a:r>
              <a:rPr lang="hu-HU" sz="2500" dirty="0"/>
              <a:t>FEH számára nyújtott </a:t>
            </a:r>
            <a:r>
              <a:rPr lang="hu-HU" sz="2500" dirty="0" err="1"/>
              <a:t>szolgáltatásOK</a:t>
            </a:r>
            <a:endParaRPr lang="hu-HU" sz="2500" dirty="0"/>
          </a:p>
        </p:txBody>
      </p:sp>
    </p:spTree>
    <p:extLst>
      <p:ext uri="{BB962C8B-B14F-4D97-AF65-F5344CB8AC3E}">
        <p14:creationId xmlns:p14="http://schemas.microsoft.com/office/powerpoint/2010/main" val="2313162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79512" y="1435100"/>
            <a:ext cx="8856984" cy="5090244"/>
          </a:xfrm>
        </p:spPr>
        <p:txBody>
          <a:bodyPr>
            <a:normAutofit/>
          </a:bodyPr>
          <a:lstStyle/>
          <a:p>
            <a:pPr marL="400050" algn="just"/>
            <a:r>
              <a:rPr lang="hu-HU" sz="2400" dirty="0"/>
              <a:t>1800 fő pedagógus számára min. 150 órás pedagógus-továbbképzés, amelyet a pedagógusok az ILMT műhelymunkákon való részvétel, illetve a komplex intézményfejlesztés területén végzett tevékenységeik alapján tudnak teljesíteni.</a:t>
            </a:r>
          </a:p>
          <a:p>
            <a:pPr marL="400050" algn="just"/>
            <a:r>
              <a:rPr lang="hu-HU" sz="2400" dirty="0"/>
              <a:t>Kb. 1500-2000 fő pedagógus 30 órás pedagógus-továbbképzésen vesz részt mentálhigiéné területén.</a:t>
            </a:r>
          </a:p>
          <a:p>
            <a:pPr marL="400050" algn="just"/>
            <a:r>
              <a:rPr lang="hu-HU" sz="2400" dirty="0"/>
              <a:t>Pedagógusok heti 6 órás foglalkoztatása (munkabér, </a:t>
            </a:r>
            <a:r>
              <a:rPr lang="hu-HU" sz="2400" dirty="0" err="1"/>
              <a:t>cafeteria</a:t>
            </a:r>
            <a:r>
              <a:rPr lang="hu-HU" sz="2400" dirty="0"/>
              <a:t>, útiköltség-térítés).</a:t>
            </a:r>
            <a:endParaRPr lang="hu-HU" sz="2000" dirty="0"/>
          </a:p>
          <a:p>
            <a:pPr marL="400050"/>
            <a:endParaRPr lang="hu-HU" sz="2400" dirty="0"/>
          </a:p>
          <a:p>
            <a:pPr marL="400050"/>
            <a:endParaRPr lang="hu-HU" sz="2400" dirty="0"/>
          </a:p>
          <a:p>
            <a:pPr lvl="1">
              <a:buFont typeface="Wingdings" panose="05000000000000000000" pitchFamily="2" charset="2"/>
              <a:buChar char="Ø"/>
            </a:pPr>
            <a:endParaRPr lang="hu-HU" sz="2000" dirty="0"/>
          </a:p>
        </p:txBody>
      </p:sp>
      <p:sp>
        <p:nvSpPr>
          <p:cNvPr id="4" name="Cím 3"/>
          <p:cNvSpPr>
            <a:spLocks noGrp="1"/>
          </p:cNvSpPr>
          <p:nvPr>
            <p:ph type="title"/>
          </p:nvPr>
        </p:nvSpPr>
        <p:spPr>
          <a:xfrm>
            <a:off x="447989" y="44624"/>
            <a:ext cx="8372483" cy="1080120"/>
          </a:xfrm>
        </p:spPr>
        <p:txBody>
          <a:bodyPr>
            <a:normAutofit/>
          </a:bodyPr>
          <a:lstStyle/>
          <a:p>
            <a:r>
              <a:rPr lang="hu-HU" sz="2500" dirty="0"/>
              <a:t>Pedagógusok számára nyújtott </a:t>
            </a:r>
            <a:r>
              <a:rPr lang="hu-HU" sz="2500" dirty="0" err="1"/>
              <a:t>szolgáltatásOK</a:t>
            </a:r>
            <a:r>
              <a:rPr lang="hu-HU" sz="2500" dirty="0"/>
              <a:t> </a:t>
            </a:r>
          </a:p>
        </p:txBody>
      </p:sp>
    </p:spTree>
    <p:extLst>
      <p:ext uri="{BB962C8B-B14F-4D97-AF65-F5344CB8AC3E}">
        <p14:creationId xmlns:p14="http://schemas.microsoft.com/office/powerpoint/2010/main" val="2127132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7364371" cy="936104"/>
          </a:xfrm>
        </p:spPr>
        <p:txBody>
          <a:bodyPr>
            <a:normAutofit/>
          </a:bodyPr>
          <a:lstStyle/>
          <a:p>
            <a:r>
              <a:rPr lang="hu-HU" sz="2500" dirty="0"/>
              <a:t>Tanulók számára nyújtott </a:t>
            </a:r>
            <a:r>
              <a:rPr lang="hu-HU" sz="2500" dirty="0" err="1"/>
              <a:t>szolgáltatásOK</a:t>
            </a:r>
            <a:r>
              <a:rPr lang="hu-HU" sz="2500" dirty="0"/>
              <a:t> </a:t>
            </a:r>
          </a:p>
        </p:txBody>
      </p:sp>
      <p:sp>
        <p:nvSpPr>
          <p:cNvPr id="3" name="Tartalom helye 2"/>
          <p:cNvSpPr>
            <a:spLocks noGrp="1"/>
          </p:cNvSpPr>
          <p:nvPr>
            <p:ph idx="1"/>
          </p:nvPr>
        </p:nvSpPr>
        <p:spPr>
          <a:xfrm>
            <a:off x="457200" y="1600200"/>
            <a:ext cx="8435280" cy="4853136"/>
          </a:xfrm>
        </p:spPr>
        <p:txBody>
          <a:bodyPr>
            <a:normAutofit/>
          </a:bodyPr>
          <a:lstStyle/>
          <a:p>
            <a:endParaRPr lang="hu-HU" dirty="0"/>
          </a:p>
          <a:p>
            <a:r>
              <a:rPr lang="hu-HU" sz="2400" dirty="0"/>
              <a:t>Az intézményfejlesztési tervekben meghatározott </a:t>
            </a:r>
            <a:r>
              <a:rPr lang="hu-HU" sz="2400" b="1" dirty="0"/>
              <a:t>szolgáltatási csomagok</a:t>
            </a:r>
            <a:r>
              <a:rPr lang="hu-HU" sz="2400" dirty="0"/>
              <a:t> keretében a projektbe bevont feladatellátási helyeken tanulók számára, tanévente intézményen</a:t>
            </a:r>
          </a:p>
          <a:p>
            <a:pPr lvl="1"/>
            <a:r>
              <a:rPr lang="hu-HU" sz="2400" dirty="0"/>
              <a:t>belüli</a:t>
            </a:r>
            <a:r>
              <a:rPr lang="hu-HU" sz="2400" b="1" dirty="0"/>
              <a:t> </a:t>
            </a:r>
            <a:r>
              <a:rPr lang="hu-HU" sz="2400" dirty="0"/>
              <a:t>foglakozások </a:t>
            </a:r>
            <a:r>
              <a:rPr lang="hu-HU" sz="2400" b="1" dirty="0"/>
              <a:t>(</a:t>
            </a:r>
            <a:r>
              <a:rPr lang="hu-HU" sz="2400" b="1" i="1" dirty="0"/>
              <a:t>környezeti- egészségnevelési, dráma-, tánc-, és zenepedagógiai, kézműves)</a:t>
            </a:r>
            <a:r>
              <a:rPr lang="hu-HU" sz="2400" dirty="0"/>
              <a:t>,</a:t>
            </a:r>
          </a:p>
          <a:p>
            <a:pPr lvl="1"/>
            <a:r>
              <a:rPr lang="hu-HU" sz="2400" dirty="0"/>
              <a:t>kívüli </a:t>
            </a:r>
            <a:r>
              <a:rPr lang="hu-HU" sz="2400" b="1" dirty="0"/>
              <a:t>(</a:t>
            </a:r>
            <a:r>
              <a:rPr lang="hu-HU" sz="2400" b="1" i="1" dirty="0"/>
              <a:t>sport, szabadidős és kulturális</a:t>
            </a:r>
            <a:r>
              <a:rPr lang="hu-HU" sz="2400" b="1" dirty="0"/>
              <a:t>) </a:t>
            </a:r>
            <a:r>
              <a:rPr lang="hu-HU" sz="2400" dirty="0"/>
              <a:t>programok, valamint az ahhoz szükséges élelmiszercsomag és csoportos személyszállítási szolgáltatás</a:t>
            </a:r>
          </a:p>
        </p:txBody>
      </p:sp>
    </p:spTree>
    <p:extLst>
      <p:ext uri="{BB962C8B-B14F-4D97-AF65-F5344CB8AC3E}">
        <p14:creationId xmlns:p14="http://schemas.microsoft.com/office/powerpoint/2010/main" val="3096940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6572283" cy="936104"/>
          </a:xfrm>
        </p:spPr>
        <p:txBody>
          <a:bodyPr/>
          <a:lstStyle/>
          <a:p>
            <a:r>
              <a:rPr lang="hu-HU" dirty="0"/>
              <a:t>Intézményre szabott intézkedési tervek</a:t>
            </a:r>
          </a:p>
        </p:txBody>
      </p:sp>
      <p:sp>
        <p:nvSpPr>
          <p:cNvPr id="3" name="Tartalom helye 2"/>
          <p:cNvSpPr>
            <a:spLocks noGrp="1"/>
          </p:cNvSpPr>
          <p:nvPr>
            <p:ph idx="1"/>
          </p:nvPr>
        </p:nvSpPr>
        <p:spPr/>
        <p:txBody>
          <a:bodyPr>
            <a:normAutofit fontScale="92500" lnSpcReduction="20000"/>
          </a:bodyPr>
          <a:lstStyle/>
          <a:p>
            <a:pPr marL="0" indent="0">
              <a:buNone/>
            </a:pPr>
            <a:r>
              <a:rPr lang="hu-HU" dirty="0"/>
              <a:t>A differenciálás szempontjai:</a:t>
            </a:r>
          </a:p>
          <a:p>
            <a:pPr algn="just"/>
            <a:r>
              <a:rPr lang="hu-HU" dirty="0"/>
              <a:t>FEH csomagválasztása (intézményi bevonódás, feladatvállalás);</a:t>
            </a:r>
          </a:p>
          <a:p>
            <a:pPr algn="just"/>
            <a:r>
              <a:rPr lang="hu-HU" dirty="0"/>
              <a:t>FEH esélyegyenlőségi helyzete (szegregáció – </a:t>
            </a:r>
            <a:r>
              <a:rPr lang="hu-HU" dirty="0" err="1"/>
              <a:t>deszegregáció</a:t>
            </a:r>
            <a:r>
              <a:rPr lang="hu-HU" dirty="0"/>
              <a:t>, tanulói lemorzsolódás indikátorai);</a:t>
            </a:r>
          </a:p>
          <a:p>
            <a:pPr algn="just"/>
            <a:r>
              <a:rPr lang="hu-HU" dirty="0"/>
              <a:t>FEH települési adottságok;</a:t>
            </a:r>
          </a:p>
          <a:p>
            <a:pPr algn="just"/>
            <a:r>
              <a:rPr lang="hu-HU" dirty="0"/>
              <a:t>FEH által választott fejlesztési célok;</a:t>
            </a:r>
          </a:p>
          <a:p>
            <a:pPr algn="just"/>
            <a:r>
              <a:rPr lang="hu-HU" dirty="0"/>
              <a:t>mentorok, fejlesztési szakemberek által javasolt fejlesztési célok.</a:t>
            </a:r>
          </a:p>
        </p:txBody>
      </p:sp>
    </p:spTree>
    <p:extLst>
      <p:ext uri="{BB962C8B-B14F-4D97-AF65-F5344CB8AC3E}">
        <p14:creationId xmlns:p14="http://schemas.microsoft.com/office/powerpoint/2010/main" val="1408384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7652403" cy="936104"/>
          </a:xfrm>
        </p:spPr>
        <p:txBody>
          <a:bodyPr/>
          <a:lstStyle/>
          <a:p>
            <a:r>
              <a:rPr lang="hu-HU" dirty="0"/>
              <a:t>Az intézkedési tervek beavatkozási területei</a:t>
            </a:r>
          </a:p>
        </p:txBody>
      </p:sp>
      <p:sp>
        <p:nvSpPr>
          <p:cNvPr id="3" name="Tartalom helye 2"/>
          <p:cNvSpPr>
            <a:spLocks noGrp="1"/>
          </p:cNvSpPr>
          <p:nvPr>
            <p:ph idx="1"/>
          </p:nvPr>
        </p:nvSpPr>
        <p:spPr/>
        <p:txBody>
          <a:bodyPr>
            <a:normAutofit lnSpcReduction="10000"/>
          </a:bodyPr>
          <a:lstStyle/>
          <a:p>
            <a:pPr algn="just"/>
            <a:r>
              <a:rPr lang="hu-HU" dirty="0"/>
              <a:t>Megegyeznek a helyzetelemzés és az intézményfejlesztési terv területeivel.</a:t>
            </a:r>
          </a:p>
          <a:p>
            <a:pPr algn="just"/>
            <a:r>
              <a:rPr lang="hu-HU" dirty="0"/>
              <a:t>Az egyes területeken belül csomagonként, valamint feladatellátási helyenként differenciáltak.</a:t>
            </a:r>
          </a:p>
          <a:p>
            <a:pPr algn="just"/>
            <a:r>
              <a:rPr lang="hu-HU" dirty="0"/>
              <a:t>Konkrét, havi bontásban ütemezett tevékenységeket tartalmaznak, amelyekhez felelősöket, végrehajtókat társít az adott FEH.</a:t>
            </a:r>
          </a:p>
        </p:txBody>
      </p:sp>
    </p:spTree>
    <p:extLst>
      <p:ext uri="{BB962C8B-B14F-4D97-AF65-F5344CB8AC3E}">
        <p14:creationId xmlns:p14="http://schemas.microsoft.com/office/powerpoint/2010/main" val="1798763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55479" y="313401"/>
            <a:ext cx="8424936" cy="926976"/>
          </a:xfrm>
        </p:spPr>
        <p:txBody>
          <a:bodyPr/>
          <a:lstStyle/>
          <a:p>
            <a:pPr algn="ctr"/>
            <a:r>
              <a:rPr lang="hu-HU" sz="2800" dirty="0"/>
              <a:t>Pedagógiai Oktatási Központok</a:t>
            </a:r>
          </a:p>
        </p:txBody>
      </p:sp>
      <p:sp>
        <p:nvSpPr>
          <p:cNvPr id="4" name="Szövegdoboz 3"/>
          <p:cNvSpPr txBox="1"/>
          <p:nvPr/>
        </p:nvSpPr>
        <p:spPr>
          <a:xfrm>
            <a:off x="251520" y="1844824"/>
            <a:ext cx="8496943" cy="1200329"/>
          </a:xfrm>
          <a:prstGeom prst="rect">
            <a:avLst/>
          </a:prstGeom>
          <a:noFill/>
        </p:spPr>
        <p:txBody>
          <a:bodyPr wrap="square" rtlCol="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hu-HU"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Kép 4"/>
          <p:cNvPicPr/>
          <p:nvPr/>
        </p:nvPicPr>
        <p:blipFill>
          <a:blip r:embed="rId4">
            <a:extLst>
              <a:ext uri="{28A0092B-C50C-407E-A947-70E740481C1C}">
                <a14:useLocalDpi xmlns:a14="http://schemas.microsoft.com/office/drawing/2010/main" val="0"/>
              </a:ext>
            </a:extLst>
          </a:blip>
          <a:srcRect/>
          <a:stretch>
            <a:fillRect/>
          </a:stretch>
        </p:blipFill>
        <p:spPr bwMode="auto">
          <a:xfrm>
            <a:off x="787431" y="1201164"/>
            <a:ext cx="7961032" cy="5252172"/>
          </a:xfrm>
          <a:prstGeom prst="rect">
            <a:avLst/>
          </a:prstGeom>
          <a:noFill/>
          <a:ln>
            <a:noFill/>
          </a:ln>
        </p:spPr>
      </p:pic>
      <p:sp>
        <p:nvSpPr>
          <p:cNvPr id="7" name="Élőláb helye 4"/>
          <p:cNvSpPr>
            <a:spLocks noGrp="1"/>
          </p:cNvSpPr>
          <p:nvPr/>
        </p:nvSpPr>
        <p:spPr>
          <a:xfrm>
            <a:off x="1367644" y="6402437"/>
            <a:ext cx="6984776" cy="36512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p:txBody>
      </p:sp>
    </p:spTree>
    <p:extLst>
      <p:ext uri="{BB962C8B-B14F-4D97-AF65-F5344CB8AC3E}">
        <p14:creationId xmlns:p14="http://schemas.microsoft.com/office/powerpoint/2010/main" val="340391556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7436379" cy="936104"/>
          </a:xfrm>
        </p:spPr>
        <p:txBody>
          <a:bodyPr/>
          <a:lstStyle/>
          <a:p>
            <a:r>
              <a:rPr lang="hu-HU" dirty="0"/>
              <a:t>Az intézkedési tervek beavatkozási területei</a:t>
            </a:r>
          </a:p>
        </p:txBody>
      </p:sp>
      <p:sp>
        <p:nvSpPr>
          <p:cNvPr id="3" name="Tartalom helye 2"/>
          <p:cNvSpPr>
            <a:spLocks noGrp="1"/>
          </p:cNvSpPr>
          <p:nvPr>
            <p:ph idx="1"/>
          </p:nvPr>
        </p:nvSpPr>
        <p:spPr>
          <a:xfrm>
            <a:off x="447989" y="1484784"/>
            <a:ext cx="8229600" cy="4824536"/>
          </a:xfrm>
        </p:spPr>
        <p:txBody>
          <a:bodyPr>
            <a:normAutofit fontScale="77500" lnSpcReduction="20000"/>
          </a:bodyPr>
          <a:lstStyle/>
          <a:p>
            <a:pPr marL="0" indent="0">
              <a:buNone/>
            </a:pPr>
            <a:r>
              <a:rPr lang="hu-HU" dirty="0">
                <a:latin typeface="+mj-lt"/>
              </a:rPr>
              <a:t>1. </a:t>
            </a:r>
            <a:r>
              <a:rPr lang="hu-HU" sz="3100" dirty="0">
                <a:latin typeface="+mj-lt"/>
                <a:ea typeface="Calibri" panose="020F0502020204030204" pitchFamily="34" charset="0"/>
                <a:cs typeface="Times New Roman" panose="02020603050405020304" pitchFamily="18" charset="0"/>
              </a:rPr>
              <a:t>ILMT intézményi koordináció működtetése</a:t>
            </a:r>
          </a:p>
          <a:p>
            <a:pPr marL="0" indent="0">
              <a:buNone/>
            </a:pPr>
            <a:r>
              <a:rPr lang="hu-HU" sz="3100" dirty="0">
                <a:latin typeface="+mj-lt"/>
                <a:ea typeface="Calibri" panose="020F0502020204030204" pitchFamily="34" charset="0"/>
                <a:cs typeface="Times New Roman" panose="02020603050405020304" pitchFamily="18" charset="0"/>
              </a:rPr>
              <a:t>2. A tanulói lemorzsolódás megelőzését szolgáló intézményi jelzőrendszer működésének fejlesztése</a:t>
            </a:r>
          </a:p>
          <a:p>
            <a:pPr marL="0" indent="0">
              <a:buNone/>
            </a:pPr>
            <a:r>
              <a:rPr lang="hu-HU" sz="3100" dirty="0">
                <a:latin typeface="+mj-lt"/>
                <a:ea typeface="Calibri" panose="020F0502020204030204" pitchFamily="34" charset="0"/>
                <a:cs typeface="Times New Roman" panose="02020603050405020304" pitchFamily="18" charset="0"/>
              </a:rPr>
              <a:t>3. A FEH jogszabályi megfelelőségének vizsgálata esélyegyenlőségi szempontból</a:t>
            </a:r>
          </a:p>
          <a:p>
            <a:pPr marL="0" indent="0">
              <a:buNone/>
            </a:pPr>
            <a:r>
              <a:rPr lang="hu-HU" sz="3100" dirty="0">
                <a:latin typeface="+mj-lt"/>
                <a:ea typeface="Calibri" panose="020F0502020204030204" pitchFamily="34" charset="0"/>
                <a:cs typeface="Times New Roman" panose="02020603050405020304" pitchFamily="18" charset="0"/>
              </a:rPr>
              <a:t>4. A FEH állapotának javítása a méltányos oktatásszervezés szempontjából</a:t>
            </a:r>
          </a:p>
          <a:p>
            <a:pPr marL="0" indent="0">
              <a:buNone/>
            </a:pPr>
            <a:r>
              <a:rPr lang="hu-HU" sz="3100" dirty="0">
                <a:latin typeface="+mj-lt"/>
                <a:ea typeface="Calibri" panose="020F0502020204030204" pitchFamily="34" charset="0"/>
                <a:cs typeface="Times New Roman" panose="02020603050405020304" pitchFamily="18" charset="0"/>
              </a:rPr>
              <a:t>5. Tanulói eredményesség és előrehaladás elősegítése</a:t>
            </a:r>
          </a:p>
          <a:p>
            <a:pPr marL="0" indent="0">
              <a:buNone/>
            </a:pPr>
            <a:r>
              <a:rPr lang="hu-HU" sz="3100" dirty="0">
                <a:latin typeface="+mj-lt"/>
                <a:ea typeface="Calibri" panose="020F0502020204030204" pitchFamily="34" charset="0"/>
                <a:cs typeface="Times New Roman" panose="02020603050405020304" pitchFamily="18" charset="0"/>
              </a:rPr>
              <a:t>6. A FEH partnerkapcsolatainak bővítése, az együttműködési formák erősítése</a:t>
            </a:r>
          </a:p>
          <a:p>
            <a:pPr marL="0" indent="0">
              <a:buNone/>
            </a:pPr>
            <a:r>
              <a:rPr lang="hu-HU" sz="3100" dirty="0">
                <a:latin typeface="+mj-lt"/>
                <a:ea typeface="Calibri" panose="020F0502020204030204" pitchFamily="34" charset="0"/>
                <a:cs typeface="Times New Roman" panose="02020603050405020304" pitchFamily="18" charset="0"/>
              </a:rPr>
              <a:t>7. Az intézményfejlesztés belső erőforrásrendszerének és szervezeti struktúrájának meghatározása, kialakítása</a:t>
            </a:r>
          </a:p>
          <a:p>
            <a:pPr marL="0" indent="0">
              <a:buNone/>
            </a:pPr>
            <a:r>
              <a:rPr lang="hu-HU" sz="3100" dirty="0">
                <a:latin typeface="+mj-lt"/>
                <a:ea typeface="Calibri" panose="020F0502020204030204" pitchFamily="34" charset="0"/>
                <a:cs typeface="Times New Roman" panose="02020603050405020304" pitchFamily="18" charset="0"/>
              </a:rPr>
              <a:t>8. A FEH értékei, alapelvei, a feladatellátási hely előtt álló kihívások</a:t>
            </a:r>
          </a:p>
        </p:txBody>
      </p:sp>
    </p:spTree>
    <p:extLst>
      <p:ext uri="{BB962C8B-B14F-4D97-AF65-F5344CB8AC3E}">
        <p14:creationId xmlns:p14="http://schemas.microsoft.com/office/powerpoint/2010/main" val="1584711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7652403" cy="936104"/>
          </a:xfrm>
        </p:spPr>
        <p:txBody>
          <a:bodyPr/>
          <a:lstStyle/>
          <a:p>
            <a:r>
              <a:rPr lang="hu-HU" dirty="0"/>
              <a:t>Az egyes beavatkozási területek tartalmi kerete</a:t>
            </a:r>
          </a:p>
        </p:txBody>
      </p:sp>
      <p:sp>
        <p:nvSpPr>
          <p:cNvPr id="3" name="Tartalom helye 2"/>
          <p:cNvSpPr>
            <a:spLocks noGrp="1"/>
          </p:cNvSpPr>
          <p:nvPr>
            <p:ph idx="1"/>
          </p:nvPr>
        </p:nvSpPr>
        <p:spPr/>
        <p:txBody>
          <a:bodyPr>
            <a:normAutofit fontScale="77500" lnSpcReduction="20000"/>
          </a:bodyPr>
          <a:lstStyle/>
          <a:p>
            <a:pPr marL="514350" indent="-514350">
              <a:buFont typeface="+mj-lt"/>
              <a:buAutoNum type="arabicPeriod"/>
            </a:pPr>
            <a:r>
              <a:rPr lang="hu-HU" dirty="0"/>
              <a:t>Általános intézményfejlesztési célok</a:t>
            </a:r>
          </a:p>
          <a:p>
            <a:pPr marL="514350" indent="-514350">
              <a:buFont typeface="+mj-lt"/>
              <a:buAutoNum type="arabicPeriod"/>
            </a:pPr>
            <a:r>
              <a:rPr lang="hu-HU" dirty="0"/>
              <a:t>Intézményfejlesztési részcélok</a:t>
            </a:r>
          </a:p>
          <a:p>
            <a:pPr marL="514350" indent="-514350">
              <a:buFont typeface="+mj-lt"/>
              <a:buAutoNum type="arabicPeriod"/>
            </a:pPr>
            <a:r>
              <a:rPr lang="hu-HU" dirty="0"/>
              <a:t>Az egyes részcélokhoz kapcsolódó feladatok; tevékenységek – intézkedések</a:t>
            </a:r>
          </a:p>
          <a:p>
            <a:pPr marL="514350" indent="-514350">
              <a:buFont typeface="+mj-lt"/>
              <a:buAutoNum type="arabicPeriod"/>
            </a:pPr>
            <a:r>
              <a:rPr lang="hu-HU" dirty="0"/>
              <a:t>Az intézkedések ütemezése</a:t>
            </a:r>
          </a:p>
          <a:p>
            <a:pPr marL="514350" indent="-514350">
              <a:buFont typeface="+mj-lt"/>
              <a:buAutoNum type="arabicPeriod"/>
            </a:pPr>
            <a:r>
              <a:rPr lang="hu-HU" dirty="0"/>
              <a:t>Az intézkedések </a:t>
            </a:r>
            <a:r>
              <a:rPr lang="hu-HU" dirty="0" err="1"/>
              <a:t>mérföldkövei</a:t>
            </a:r>
            <a:endParaRPr lang="hu-HU" dirty="0"/>
          </a:p>
          <a:p>
            <a:pPr marL="514350" indent="-514350">
              <a:buFont typeface="+mj-lt"/>
              <a:buAutoNum type="arabicPeriod"/>
            </a:pPr>
            <a:r>
              <a:rPr lang="hu-HU" dirty="0"/>
              <a:t>Az intézkedésekhez biztosított projekttámogatások</a:t>
            </a:r>
          </a:p>
          <a:p>
            <a:pPr marL="514350" indent="-514350">
              <a:buFont typeface="+mj-lt"/>
              <a:buAutoNum type="arabicPeriod"/>
            </a:pPr>
            <a:r>
              <a:rPr lang="hu-HU" dirty="0"/>
              <a:t>A feladatok végrehajtásának módszerei</a:t>
            </a:r>
          </a:p>
          <a:p>
            <a:pPr marL="514350" indent="-514350">
              <a:buFont typeface="+mj-lt"/>
              <a:buAutoNum type="arabicPeriod"/>
            </a:pPr>
            <a:r>
              <a:rPr lang="hu-HU" dirty="0"/>
              <a:t>Az intézkedési terület felelőse</a:t>
            </a:r>
          </a:p>
          <a:p>
            <a:pPr marL="514350" indent="-514350">
              <a:buFont typeface="+mj-lt"/>
              <a:buAutoNum type="arabicPeriod"/>
            </a:pPr>
            <a:r>
              <a:rPr lang="hu-HU" dirty="0"/>
              <a:t>Az intézményfejlesztési mikrocsoportok kapcsolódó feladatai</a:t>
            </a:r>
          </a:p>
        </p:txBody>
      </p:sp>
    </p:spTree>
    <p:extLst>
      <p:ext uri="{BB962C8B-B14F-4D97-AF65-F5344CB8AC3E}">
        <p14:creationId xmlns:p14="http://schemas.microsoft.com/office/powerpoint/2010/main" val="346453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7652403" cy="936104"/>
          </a:xfrm>
        </p:spPr>
        <p:txBody>
          <a:bodyPr/>
          <a:lstStyle/>
          <a:p>
            <a:r>
              <a:rPr lang="hu-HU" dirty="0"/>
              <a:t>Fenntartókkal való együttműködés</a:t>
            </a:r>
          </a:p>
        </p:txBody>
      </p:sp>
      <p:sp>
        <p:nvSpPr>
          <p:cNvPr id="3" name="Tartalom helye 2"/>
          <p:cNvSpPr>
            <a:spLocks noGrp="1"/>
          </p:cNvSpPr>
          <p:nvPr>
            <p:ph idx="1"/>
          </p:nvPr>
        </p:nvSpPr>
        <p:spPr/>
        <p:txBody>
          <a:bodyPr>
            <a:normAutofit/>
          </a:bodyPr>
          <a:lstStyle/>
          <a:p>
            <a:pPr marL="0" indent="0" algn="just">
              <a:buNone/>
            </a:pPr>
            <a:r>
              <a:rPr lang="hu-HU" sz="2400" b="1" dirty="0"/>
              <a:t>Együttműködési megállapodás </a:t>
            </a:r>
            <a:r>
              <a:rPr lang="hu-HU" sz="2400" dirty="0"/>
              <a:t>módosítása, </a:t>
            </a:r>
          </a:p>
          <a:p>
            <a:pPr algn="just"/>
            <a:r>
              <a:rPr lang="hu-HU" sz="2400" dirty="0"/>
              <a:t>Országos fenntartói műhely – Projekt előre haladásának nyomon követése;</a:t>
            </a:r>
          </a:p>
          <a:p>
            <a:pPr algn="just"/>
            <a:r>
              <a:rPr lang="hu-HU" sz="2400" dirty="0"/>
              <a:t>Regionális fórum - ahol a fenntartó a FEH-</a:t>
            </a:r>
            <a:r>
              <a:rPr lang="hu-HU" sz="2400" dirty="0" err="1"/>
              <a:t>ek</a:t>
            </a:r>
            <a:r>
              <a:rPr lang="hu-HU" sz="2400" dirty="0"/>
              <a:t> intézkedési terv végrehajtását, illetve a tankerülti szintű esélyegyenlőségi tervhez kapcsolódó módszertani támogatást kapja meg;</a:t>
            </a:r>
          </a:p>
          <a:p>
            <a:pPr algn="just"/>
            <a:r>
              <a:rPr lang="hu-HU" sz="2400" dirty="0"/>
              <a:t>Nagyértékű eszközök esetén haszonbérleti szerződés kötése.</a:t>
            </a:r>
          </a:p>
        </p:txBody>
      </p:sp>
    </p:spTree>
    <p:extLst>
      <p:ext uri="{BB962C8B-B14F-4D97-AF65-F5344CB8AC3E}">
        <p14:creationId xmlns:p14="http://schemas.microsoft.com/office/powerpoint/2010/main" val="3481602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79512" y="1435100"/>
            <a:ext cx="8856984" cy="5090244"/>
          </a:xfrm>
        </p:spPr>
        <p:txBody>
          <a:bodyPr>
            <a:normAutofit/>
          </a:bodyPr>
          <a:lstStyle/>
          <a:p>
            <a:pPr marL="400050"/>
            <a:r>
              <a:rPr lang="hu-HU" sz="2400" b="1" dirty="0"/>
              <a:t>Együttműködési megállapodás kiegészítése szakmai tartalommal:</a:t>
            </a:r>
          </a:p>
          <a:p>
            <a:pPr marL="800100" lvl="1"/>
            <a:r>
              <a:rPr lang="hu-HU" sz="2000" dirty="0"/>
              <a:t>Fenntartói koordinációs műhely (következő: 2018. szeptember) </a:t>
            </a:r>
          </a:p>
          <a:p>
            <a:pPr marL="800100" lvl="1"/>
            <a:r>
              <a:rPr lang="hu-HU" sz="2000" dirty="0"/>
              <a:t>Fenntartói részvétellel regionális szintű műhelyfoglalkozás szervezése:</a:t>
            </a:r>
          </a:p>
          <a:p>
            <a:pPr marL="1200150" lvl="2"/>
            <a:r>
              <a:rPr lang="hu-HU" sz="2000" dirty="0"/>
              <a:t>FEH intézkedési terv </a:t>
            </a:r>
            <a:r>
              <a:rPr lang="hu-HU" sz="2000" dirty="0" err="1"/>
              <a:t>előrehaladásának</a:t>
            </a:r>
            <a:r>
              <a:rPr lang="hu-HU" sz="2000" dirty="0"/>
              <a:t> vizsgálata;</a:t>
            </a:r>
          </a:p>
          <a:p>
            <a:pPr marL="1200150" lvl="2"/>
            <a:r>
              <a:rPr lang="hu-HU" sz="2000" dirty="0"/>
              <a:t>FEH jogszabályi és tanügyigazgatási kérdéseinek vizsgálata;</a:t>
            </a:r>
          </a:p>
          <a:p>
            <a:pPr marL="1200150" lvl="2"/>
            <a:r>
              <a:rPr lang="hu-HU" sz="2000" dirty="0"/>
              <a:t>KK tankerülti szintű esélyegyenlőségi intézkedési tervéhez helyzetelemzés, intézkedési terv elkészítése a FEH intézkedési terve alapján</a:t>
            </a:r>
          </a:p>
          <a:p>
            <a:pPr marL="1200150" lvl="2"/>
            <a:endParaRPr lang="hu-HU" sz="1600" dirty="0"/>
          </a:p>
          <a:p>
            <a:pPr marL="800100" lvl="1" algn="just"/>
            <a:r>
              <a:rPr lang="hu-HU" sz="2000" dirty="0"/>
              <a:t>Fenntartói képviselők a fenntartói műhelyfoglalkozásokon való részvétel után tanúsítványt kapnak (PROBONO képzési rendszer) </a:t>
            </a:r>
          </a:p>
          <a:p>
            <a:pPr lvl="1">
              <a:buFont typeface="Wingdings" panose="05000000000000000000" pitchFamily="2" charset="2"/>
              <a:buChar char="Ø"/>
            </a:pPr>
            <a:endParaRPr lang="hu-HU" sz="2000" dirty="0"/>
          </a:p>
        </p:txBody>
      </p:sp>
      <p:sp>
        <p:nvSpPr>
          <p:cNvPr id="4" name="Cím 3"/>
          <p:cNvSpPr>
            <a:spLocks noGrp="1"/>
          </p:cNvSpPr>
          <p:nvPr>
            <p:ph type="title"/>
          </p:nvPr>
        </p:nvSpPr>
        <p:spPr>
          <a:xfrm>
            <a:off x="447989" y="44624"/>
            <a:ext cx="8238811" cy="864096"/>
          </a:xfrm>
        </p:spPr>
        <p:txBody>
          <a:bodyPr>
            <a:normAutofit fontScale="90000"/>
          </a:bodyPr>
          <a:lstStyle/>
          <a:p>
            <a:r>
              <a:rPr lang="hu-HU" sz="2800" dirty="0"/>
              <a:t>Fenntartók számára nyújtott szolgáltatás II.</a:t>
            </a:r>
          </a:p>
        </p:txBody>
      </p:sp>
    </p:spTree>
    <p:extLst>
      <p:ext uri="{BB962C8B-B14F-4D97-AF65-F5344CB8AC3E}">
        <p14:creationId xmlns:p14="http://schemas.microsoft.com/office/powerpoint/2010/main" val="133903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680" y="1431163"/>
            <a:ext cx="3951604" cy="1367790"/>
          </a:xfrm>
          <a:prstGeom prst="rect">
            <a:avLst/>
          </a:prstGeom>
        </p:spPr>
        <p:txBody>
          <a:bodyPr vert="horz" wrap="square" lIns="0" tIns="13335" rIns="0" bIns="0" rtlCol="0">
            <a:spAutoFit/>
          </a:bodyPr>
          <a:lstStyle/>
          <a:p>
            <a:pPr marL="12700">
              <a:lnSpc>
                <a:spcPct val="100000"/>
              </a:lnSpc>
              <a:spcBef>
                <a:spcPts val="105"/>
              </a:spcBef>
            </a:pPr>
            <a:r>
              <a:rPr sz="4400" i="0" spc="-5" dirty="0">
                <a:latin typeface="Arial"/>
                <a:cs typeface="Arial"/>
              </a:rPr>
              <a:t>KÖSZÖNÖM</a:t>
            </a:r>
            <a:endParaRPr sz="4400">
              <a:latin typeface="Arial"/>
              <a:cs typeface="Arial"/>
            </a:endParaRPr>
          </a:p>
          <a:p>
            <a:pPr marL="12700">
              <a:lnSpc>
                <a:spcPct val="100000"/>
              </a:lnSpc>
            </a:pPr>
            <a:r>
              <a:rPr sz="4400" i="0" dirty="0">
                <a:latin typeface="Arial"/>
                <a:cs typeface="Arial"/>
              </a:rPr>
              <a:t>A</a:t>
            </a:r>
            <a:r>
              <a:rPr sz="4400" i="0" spc="-229" dirty="0">
                <a:latin typeface="Arial"/>
                <a:cs typeface="Arial"/>
              </a:rPr>
              <a:t> </a:t>
            </a:r>
            <a:r>
              <a:rPr sz="4400" i="0" dirty="0">
                <a:latin typeface="Arial"/>
                <a:cs typeface="Arial"/>
              </a:rPr>
              <a:t>FIGYELMET!</a:t>
            </a:r>
            <a:endParaRPr sz="4400">
              <a:latin typeface="Arial"/>
              <a:cs typeface="Arial"/>
            </a:endParaRPr>
          </a:p>
        </p:txBody>
      </p:sp>
      <p:sp>
        <p:nvSpPr>
          <p:cNvPr id="3" name="object 3"/>
          <p:cNvSpPr txBox="1"/>
          <p:nvPr/>
        </p:nvSpPr>
        <p:spPr>
          <a:xfrm>
            <a:off x="78739" y="6249720"/>
            <a:ext cx="495681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solidFill>
                  <a:srgbClr val="FFFFFF"/>
                </a:solidFill>
                <a:latin typeface="Arial"/>
                <a:cs typeface="Arial"/>
              </a:rPr>
              <a:t>A </a:t>
            </a:r>
            <a:r>
              <a:rPr sz="1200" b="1" dirty="0">
                <a:solidFill>
                  <a:srgbClr val="FFFFFF"/>
                </a:solidFill>
                <a:latin typeface="Arial"/>
                <a:cs typeface="Arial"/>
              </a:rPr>
              <a:t>tanulói </a:t>
            </a:r>
            <a:r>
              <a:rPr sz="1200" b="1" spc="-5" dirty="0">
                <a:solidFill>
                  <a:srgbClr val="FFFFFF"/>
                </a:solidFill>
                <a:latin typeface="Arial"/>
                <a:cs typeface="Arial"/>
              </a:rPr>
              <a:t>lemorzsolódással veszélyeztetett intézmények támogatása  EFOP-3.1.5-16-2016-00001</a:t>
            </a:r>
            <a:endParaRPr sz="12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332656"/>
            <a:ext cx="8424936" cy="926976"/>
          </a:xfrm>
        </p:spPr>
        <p:txBody>
          <a:bodyPr/>
          <a:lstStyle/>
          <a:p>
            <a:pPr algn="ctr"/>
            <a:r>
              <a:rPr lang="hu-HU" sz="2800" dirty="0"/>
              <a:t>A Projekt indokoltsága</a:t>
            </a:r>
          </a:p>
        </p:txBody>
      </p:sp>
      <p:sp>
        <p:nvSpPr>
          <p:cNvPr id="4" name="Szövegdoboz 3"/>
          <p:cNvSpPr txBox="1"/>
          <p:nvPr/>
        </p:nvSpPr>
        <p:spPr>
          <a:xfrm>
            <a:off x="553832" y="2027456"/>
            <a:ext cx="8252360" cy="286232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hu-HU"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Európa 2020 stratégia céljainak hazai megvalósítása: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hu-HU"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hu-HU"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az oktatást-képzést középfokú végzettség vagy szakképzettség nélkül elhagyó 18–24 évesek arányát a korosztályban 10% alá kell csökkenteni.</a:t>
            </a:r>
          </a:p>
        </p:txBody>
      </p:sp>
      <p:sp>
        <p:nvSpPr>
          <p:cNvPr id="6" name="Élőláb helye 4"/>
          <p:cNvSpPr>
            <a:spLocks noGrp="1"/>
          </p:cNvSpPr>
          <p:nvPr/>
        </p:nvSpPr>
        <p:spPr>
          <a:xfrm>
            <a:off x="1367644" y="6402437"/>
            <a:ext cx="6984776" cy="36512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p:txBody>
      </p:sp>
    </p:spTree>
    <p:extLst>
      <p:ext uri="{BB962C8B-B14F-4D97-AF65-F5344CB8AC3E}">
        <p14:creationId xmlns:p14="http://schemas.microsoft.com/office/powerpoint/2010/main" val="1443322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413792"/>
            <a:ext cx="8424936" cy="926976"/>
          </a:xfrm>
        </p:spPr>
        <p:txBody>
          <a:bodyPr/>
          <a:lstStyle/>
          <a:p>
            <a:pPr algn="ctr"/>
            <a:r>
              <a:rPr lang="hu-HU" sz="2800" dirty="0"/>
              <a:t>A Projekt indokoltsága</a:t>
            </a:r>
          </a:p>
        </p:txBody>
      </p:sp>
      <p:pic>
        <p:nvPicPr>
          <p:cNvPr id="5" name="Kép 4" descr="C:\Users\szemenyeimariann\Documents\OH_munka\T315\MT_iras_201705\korai_iskolaelhagyok_abr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236" y="1340768"/>
            <a:ext cx="7585552" cy="4968552"/>
          </a:xfrm>
          <a:prstGeom prst="rect">
            <a:avLst/>
          </a:prstGeom>
          <a:noFill/>
          <a:ln>
            <a:solidFill>
              <a:schemeClr val="tx1"/>
            </a:solidFill>
          </a:ln>
        </p:spPr>
      </p:pic>
      <p:sp>
        <p:nvSpPr>
          <p:cNvPr id="6" name="Élőláb helye 4"/>
          <p:cNvSpPr>
            <a:spLocks noGrp="1"/>
          </p:cNvSpPr>
          <p:nvPr/>
        </p:nvSpPr>
        <p:spPr>
          <a:xfrm>
            <a:off x="1367644" y="6402437"/>
            <a:ext cx="6984776" cy="36512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p:txBody>
      </p:sp>
    </p:spTree>
    <p:extLst>
      <p:ext uri="{BB962C8B-B14F-4D97-AF65-F5344CB8AC3E}">
        <p14:creationId xmlns:p14="http://schemas.microsoft.com/office/powerpoint/2010/main" val="2864785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8818" y="1436369"/>
            <a:ext cx="4119879" cy="2345690"/>
          </a:xfrm>
          <a:custGeom>
            <a:avLst/>
            <a:gdLst/>
            <a:ahLst/>
            <a:cxnLst/>
            <a:rect l="l" t="t" r="r" b="b"/>
            <a:pathLst>
              <a:path w="4119879" h="2345690">
                <a:moveTo>
                  <a:pt x="4119372" y="0"/>
                </a:moveTo>
                <a:lnTo>
                  <a:pt x="390918" y="0"/>
                </a:lnTo>
                <a:lnTo>
                  <a:pt x="341882" y="3045"/>
                </a:lnTo>
                <a:lnTo>
                  <a:pt x="294663" y="11938"/>
                </a:lnTo>
                <a:lnTo>
                  <a:pt x="249629" y="26311"/>
                </a:lnTo>
                <a:lnTo>
                  <a:pt x="207145" y="45799"/>
                </a:lnTo>
                <a:lnTo>
                  <a:pt x="167577" y="70034"/>
                </a:lnTo>
                <a:lnTo>
                  <a:pt x="131293" y="98652"/>
                </a:lnTo>
                <a:lnTo>
                  <a:pt x="98658" y="131286"/>
                </a:lnTo>
                <a:lnTo>
                  <a:pt x="70039" y="167569"/>
                </a:lnTo>
                <a:lnTo>
                  <a:pt x="45801" y="207135"/>
                </a:lnTo>
                <a:lnTo>
                  <a:pt x="26313" y="249618"/>
                </a:lnTo>
                <a:lnTo>
                  <a:pt x="11938" y="294651"/>
                </a:lnTo>
                <a:lnTo>
                  <a:pt x="3045" y="341869"/>
                </a:lnTo>
                <a:lnTo>
                  <a:pt x="0" y="390905"/>
                </a:lnTo>
                <a:lnTo>
                  <a:pt x="0" y="2345435"/>
                </a:lnTo>
                <a:lnTo>
                  <a:pt x="4119372" y="2345435"/>
                </a:lnTo>
                <a:lnTo>
                  <a:pt x="4119372" y="0"/>
                </a:lnTo>
                <a:close/>
              </a:path>
            </a:pathLst>
          </a:custGeom>
          <a:solidFill>
            <a:srgbClr val="4F81BC"/>
          </a:solidFill>
        </p:spPr>
        <p:txBody>
          <a:bodyPr wrap="square" lIns="0" tIns="0" rIns="0" bIns="0" rtlCol="0"/>
          <a:lstStyle/>
          <a:p>
            <a:endParaRPr/>
          </a:p>
        </p:txBody>
      </p:sp>
      <p:sp>
        <p:nvSpPr>
          <p:cNvPr id="3" name="object 3"/>
          <p:cNvSpPr/>
          <p:nvPr/>
        </p:nvSpPr>
        <p:spPr>
          <a:xfrm>
            <a:off x="448818" y="1436369"/>
            <a:ext cx="4119879" cy="2345690"/>
          </a:xfrm>
          <a:custGeom>
            <a:avLst/>
            <a:gdLst/>
            <a:ahLst/>
            <a:cxnLst/>
            <a:rect l="l" t="t" r="r" b="b"/>
            <a:pathLst>
              <a:path w="4119879" h="2345690">
                <a:moveTo>
                  <a:pt x="0" y="2345435"/>
                </a:moveTo>
                <a:lnTo>
                  <a:pt x="0" y="390905"/>
                </a:lnTo>
                <a:lnTo>
                  <a:pt x="3045" y="341869"/>
                </a:lnTo>
                <a:lnTo>
                  <a:pt x="11938" y="294651"/>
                </a:lnTo>
                <a:lnTo>
                  <a:pt x="26313" y="249618"/>
                </a:lnTo>
                <a:lnTo>
                  <a:pt x="45801" y="207135"/>
                </a:lnTo>
                <a:lnTo>
                  <a:pt x="70039" y="167569"/>
                </a:lnTo>
                <a:lnTo>
                  <a:pt x="98658" y="131286"/>
                </a:lnTo>
                <a:lnTo>
                  <a:pt x="131293" y="98652"/>
                </a:lnTo>
                <a:lnTo>
                  <a:pt x="167577" y="70034"/>
                </a:lnTo>
                <a:lnTo>
                  <a:pt x="207145" y="45799"/>
                </a:lnTo>
                <a:lnTo>
                  <a:pt x="249629" y="26311"/>
                </a:lnTo>
                <a:lnTo>
                  <a:pt x="294663" y="11938"/>
                </a:lnTo>
                <a:lnTo>
                  <a:pt x="341882" y="3045"/>
                </a:lnTo>
                <a:lnTo>
                  <a:pt x="390918" y="0"/>
                </a:lnTo>
                <a:lnTo>
                  <a:pt x="4119372" y="0"/>
                </a:lnTo>
                <a:lnTo>
                  <a:pt x="4119372" y="2345435"/>
                </a:lnTo>
                <a:lnTo>
                  <a:pt x="0" y="2345435"/>
                </a:lnTo>
                <a:close/>
              </a:path>
            </a:pathLst>
          </a:custGeom>
          <a:ln w="25908">
            <a:solidFill>
              <a:srgbClr val="FFFFFF"/>
            </a:solidFill>
          </a:ln>
        </p:spPr>
        <p:txBody>
          <a:bodyPr wrap="square" lIns="0" tIns="0" rIns="0" bIns="0" rtlCol="0"/>
          <a:lstStyle/>
          <a:p>
            <a:endParaRPr/>
          </a:p>
        </p:txBody>
      </p:sp>
      <p:sp>
        <p:nvSpPr>
          <p:cNvPr id="4" name="object 4"/>
          <p:cNvSpPr txBox="1"/>
          <p:nvPr/>
        </p:nvSpPr>
        <p:spPr>
          <a:xfrm>
            <a:off x="615797" y="1705737"/>
            <a:ext cx="3784600" cy="1178560"/>
          </a:xfrm>
          <a:prstGeom prst="rect">
            <a:avLst/>
          </a:prstGeom>
        </p:spPr>
        <p:txBody>
          <a:bodyPr vert="horz" wrap="square" lIns="0" tIns="48895" rIns="0" bIns="0" rtlCol="0">
            <a:spAutoFit/>
          </a:bodyPr>
          <a:lstStyle/>
          <a:p>
            <a:pPr marL="12700" marR="5080" indent="-3175" algn="ctr">
              <a:lnSpc>
                <a:spcPct val="86200"/>
              </a:lnSpc>
              <a:spcBef>
                <a:spcPts val="385"/>
              </a:spcBef>
            </a:pPr>
            <a:r>
              <a:rPr sz="1700" dirty="0">
                <a:solidFill>
                  <a:srgbClr val="FFFFFF"/>
                </a:solidFill>
                <a:latin typeface="Arial"/>
                <a:cs typeface="Arial"/>
              </a:rPr>
              <a:t>a végzettség </a:t>
            </a:r>
            <a:r>
              <a:rPr sz="1700" spc="-5" dirty="0">
                <a:solidFill>
                  <a:srgbClr val="FFFFFF"/>
                </a:solidFill>
                <a:latin typeface="Arial"/>
                <a:cs typeface="Arial"/>
              </a:rPr>
              <a:t>nélküli iskolaelhagyás  </a:t>
            </a:r>
            <a:r>
              <a:rPr sz="1700" dirty="0">
                <a:solidFill>
                  <a:srgbClr val="FFFFFF"/>
                </a:solidFill>
                <a:latin typeface="Arial"/>
                <a:cs typeface="Arial"/>
              </a:rPr>
              <a:t>megelőzése, csökkentése,  </a:t>
            </a:r>
            <a:r>
              <a:rPr sz="1700" spc="-5" dirty="0">
                <a:solidFill>
                  <a:srgbClr val="FFFFFF"/>
                </a:solidFill>
                <a:latin typeface="Arial"/>
                <a:cs typeface="Arial"/>
              </a:rPr>
              <a:t>újratermelődésének megakadályozása,  preventív tevékenységek mértékének  növelése</a:t>
            </a:r>
            <a:endParaRPr sz="1700">
              <a:latin typeface="Arial"/>
              <a:cs typeface="Arial"/>
            </a:endParaRPr>
          </a:p>
        </p:txBody>
      </p:sp>
      <p:sp>
        <p:nvSpPr>
          <p:cNvPr id="5" name="object 5"/>
          <p:cNvSpPr/>
          <p:nvPr/>
        </p:nvSpPr>
        <p:spPr>
          <a:xfrm>
            <a:off x="4568190" y="1436369"/>
            <a:ext cx="4119879" cy="2345690"/>
          </a:xfrm>
          <a:custGeom>
            <a:avLst/>
            <a:gdLst/>
            <a:ahLst/>
            <a:cxnLst/>
            <a:rect l="l" t="t" r="r" b="b"/>
            <a:pathLst>
              <a:path w="4119879" h="2345690">
                <a:moveTo>
                  <a:pt x="3728466" y="0"/>
                </a:moveTo>
                <a:lnTo>
                  <a:pt x="0" y="0"/>
                </a:lnTo>
                <a:lnTo>
                  <a:pt x="0" y="2345435"/>
                </a:lnTo>
                <a:lnTo>
                  <a:pt x="4119371" y="2345435"/>
                </a:lnTo>
                <a:lnTo>
                  <a:pt x="4119371" y="390905"/>
                </a:lnTo>
                <a:lnTo>
                  <a:pt x="4116326" y="341869"/>
                </a:lnTo>
                <a:lnTo>
                  <a:pt x="4107433" y="294651"/>
                </a:lnTo>
                <a:lnTo>
                  <a:pt x="4093060" y="249618"/>
                </a:lnTo>
                <a:lnTo>
                  <a:pt x="4073572" y="207135"/>
                </a:lnTo>
                <a:lnTo>
                  <a:pt x="4049337" y="167569"/>
                </a:lnTo>
                <a:lnTo>
                  <a:pt x="4020719" y="131286"/>
                </a:lnTo>
                <a:lnTo>
                  <a:pt x="3988085" y="98652"/>
                </a:lnTo>
                <a:lnTo>
                  <a:pt x="3951802" y="70034"/>
                </a:lnTo>
                <a:lnTo>
                  <a:pt x="3912236" y="45799"/>
                </a:lnTo>
                <a:lnTo>
                  <a:pt x="3869753" y="26311"/>
                </a:lnTo>
                <a:lnTo>
                  <a:pt x="3824720" y="11938"/>
                </a:lnTo>
                <a:lnTo>
                  <a:pt x="3777502" y="3045"/>
                </a:lnTo>
                <a:lnTo>
                  <a:pt x="3728466" y="0"/>
                </a:lnTo>
                <a:close/>
              </a:path>
            </a:pathLst>
          </a:custGeom>
          <a:solidFill>
            <a:srgbClr val="4F81BC"/>
          </a:solidFill>
        </p:spPr>
        <p:txBody>
          <a:bodyPr wrap="square" lIns="0" tIns="0" rIns="0" bIns="0" rtlCol="0"/>
          <a:lstStyle/>
          <a:p>
            <a:endParaRPr/>
          </a:p>
        </p:txBody>
      </p:sp>
      <p:sp>
        <p:nvSpPr>
          <p:cNvPr id="6" name="object 6"/>
          <p:cNvSpPr/>
          <p:nvPr/>
        </p:nvSpPr>
        <p:spPr>
          <a:xfrm>
            <a:off x="4568190" y="1436369"/>
            <a:ext cx="4119879" cy="2345690"/>
          </a:xfrm>
          <a:custGeom>
            <a:avLst/>
            <a:gdLst/>
            <a:ahLst/>
            <a:cxnLst/>
            <a:rect l="l" t="t" r="r" b="b"/>
            <a:pathLst>
              <a:path w="4119879" h="2345690">
                <a:moveTo>
                  <a:pt x="0" y="0"/>
                </a:moveTo>
                <a:lnTo>
                  <a:pt x="3728466" y="0"/>
                </a:lnTo>
                <a:lnTo>
                  <a:pt x="3777502" y="3045"/>
                </a:lnTo>
                <a:lnTo>
                  <a:pt x="3824720" y="11938"/>
                </a:lnTo>
                <a:lnTo>
                  <a:pt x="3869753" y="26311"/>
                </a:lnTo>
                <a:lnTo>
                  <a:pt x="3912236" y="45799"/>
                </a:lnTo>
                <a:lnTo>
                  <a:pt x="3951802" y="70034"/>
                </a:lnTo>
                <a:lnTo>
                  <a:pt x="3988085" y="98652"/>
                </a:lnTo>
                <a:lnTo>
                  <a:pt x="4020719" y="131286"/>
                </a:lnTo>
                <a:lnTo>
                  <a:pt x="4049337" y="167569"/>
                </a:lnTo>
                <a:lnTo>
                  <a:pt x="4073572" y="207135"/>
                </a:lnTo>
                <a:lnTo>
                  <a:pt x="4093060" y="249618"/>
                </a:lnTo>
                <a:lnTo>
                  <a:pt x="4107433" y="294651"/>
                </a:lnTo>
                <a:lnTo>
                  <a:pt x="4116326" y="341869"/>
                </a:lnTo>
                <a:lnTo>
                  <a:pt x="4119371" y="390905"/>
                </a:lnTo>
                <a:lnTo>
                  <a:pt x="4119371" y="2345435"/>
                </a:lnTo>
                <a:lnTo>
                  <a:pt x="0" y="2345435"/>
                </a:lnTo>
                <a:lnTo>
                  <a:pt x="0" y="0"/>
                </a:lnTo>
                <a:close/>
              </a:path>
            </a:pathLst>
          </a:custGeom>
          <a:ln w="25908">
            <a:solidFill>
              <a:srgbClr val="FFFFFF"/>
            </a:solidFill>
          </a:ln>
        </p:spPr>
        <p:txBody>
          <a:bodyPr wrap="square" lIns="0" tIns="0" rIns="0" bIns="0" rtlCol="0"/>
          <a:lstStyle/>
          <a:p>
            <a:endParaRPr/>
          </a:p>
        </p:txBody>
      </p:sp>
      <p:sp>
        <p:nvSpPr>
          <p:cNvPr id="7" name="object 7"/>
          <p:cNvSpPr txBox="1"/>
          <p:nvPr/>
        </p:nvSpPr>
        <p:spPr>
          <a:xfrm>
            <a:off x="5077205" y="2041017"/>
            <a:ext cx="3098800" cy="508000"/>
          </a:xfrm>
          <a:prstGeom prst="rect">
            <a:avLst/>
          </a:prstGeom>
        </p:spPr>
        <p:txBody>
          <a:bodyPr vert="horz" wrap="square" lIns="0" tIns="51435" rIns="0" bIns="0" rtlCol="0">
            <a:spAutoFit/>
          </a:bodyPr>
          <a:lstStyle/>
          <a:p>
            <a:pPr marL="12700" marR="5080" indent="30480">
              <a:lnSpc>
                <a:spcPts val="1750"/>
              </a:lnSpc>
              <a:spcBef>
                <a:spcPts val="405"/>
              </a:spcBef>
            </a:pPr>
            <a:r>
              <a:rPr sz="1700" dirty="0">
                <a:solidFill>
                  <a:srgbClr val="FFFFFF"/>
                </a:solidFill>
                <a:latin typeface="Arial"/>
                <a:cs typeface="Arial"/>
              </a:rPr>
              <a:t>köznevelési </a:t>
            </a:r>
            <a:r>
              <a:rPr sz="1700" spc="-5" dirty="0">
                <a:solidFill>
                  <a:srgbClr val="FFFFFF"/>
                </a:solidFill>
                <a:latin typeface="Arial"/>
                <a:cs typeface="Arial"/>
              </a:rPr>
              <a:t>intézményrendszer  befogadó oktatásának</a:t>
            </a:r>
            <a:r>
              <a:rPr sz="1700" spc="-65" dirty="0">
                <a:solidFill>
                  <a:srgbClr val="FFFFFF"/>
                </a:solidFill>
                <a:latin typeface="Arial"/>
                <a:cs typeface="Arial"/>
              </a:rPr>
              <a:t> </a:t>
            </a:r>
            <a:r>
              <a:rPr sz="1700" spc="-5" dirty="0">
                <a:solidFill>
                  <a:srgbClr val="FFFFFF"/>
                </a:solidFill>
                <a:latin typeface="Arial"/>
                <a:cs typeface="Arial"/>
              </a:rPr>
              <a:t>erősítése</a:t>
            </a:r>
            <a:endParaRPr sz="1700">
              <a:latin typeface="Arial"/>
              <a:cs typeface="Arial"/>
            </a:endParaRPr>
          </a:p>
        </p:txBody>
      </p:sp>
      <p:sp>
        <p:nvSpPr>
          <p:cNvPr id="8" name="object 8"/>
          <p:cNvSpPr/>
          <p:nvPr/>
        </p:nvSpPr>
        <p:spPr>
          <a:xfrm>
            <a:off x="448818" y="3781805"/>
            <a:ext cx="4119879" cy="2345690"/>
          </a:xfrm>
          <a:custGeom>
            <a:avLst/>
            <a:gdLst/>
            <a:ahLst/>
            <a:cxnLst/>
            <a:rect l="l" t="t" r="r" b="b"/>
            <a:pathLst>
              <a:path w="4119879" h="2345690">
                <a:moveTo>
                  <a:pt x="4119372" y="0"/>
                </a:moveTo>
                <a:lnTo>
                  <a:pt x="0" y="0"/>
                </a:lnTo>
                <a:lnTo>
                  <a:pt x="0" y="1954517"/>
                </a:lnTo>
                <a:lnTo>
                  <a:pt x="3045" y="2003553"/>
                </a:lnTo>
                <a:lnTo>
                  <a:pt x="11938" y="2050772"/>
                </a:lnTo>
                <a:lnTo>
                  <a:pt x="26312" y="2095806"/>
                </a:lnTo>
                <a:lnTo>
                  <a:pt x="45801" y="2138290"/>
                </a:lnTo>
                <a:lnTo>
                  <a:pt x="70038" y="2177858"/>
                </a:lnTo>
                <a:lnTo>
                  <a:pt x="98657" y="2214142"/>
                </a:lnTo>
                <a:lnTo>
                  <a:pt x="131291" y="2246777"/>
                </a:lnTo>
                <a:lnTo>
                  <a:pt x="167574" y="2275396"/>
                </a:lnTo>
                <a:lnTo>
                  <a:pt x="207140" y="2299634"/>
                </a:lnTo>
                <a:lnTo>
                  <a:pt x="249623" y="2319122"/>
                </a:lnTo>
                <a:lnTo>
                  <a:pt x="294656" y="2333497"/>
                </a:lnTo>
                <a:lnTo>
                  <a:pt x="341872" y="2342390"/>
                </a:lnTo>
                <a:lnTo>
                  <a:pt x="390906" y="2345436"/>
                </a:lnTo>
                <a:lnTo>
                  <a:pt x="4119372" y="2345436"/>
                </a:lnTo>
                <a:lnTo>
                  <a:pt x="4119372" y="0"/>
                </a:lnTo>
                <a:close/>
              </a:path>
            </a:pathLst>
          </a:custGeom>
          <a:solidFill>
            <a:srgbClr val="4F81BC"/>
          </a:solidFill>
        </p:spPr>
        <p:txBody>
          <a:bodyPr wrap="square" lIns="0" tIns="0" rIns="0" bIns="0" rtlCol="0"/>
          <a:lstStyle/>
          <a:p>
            <a:endParaRPr/>
          </a:p>
        </p:txBody>
      </p:sp>
      <p:sp>
        <p:nvSpPr>
          <p:cNvPr id="9" name="object 9"/>
          <p:cNvSpPr/>
          <p:nvPr/>
        </p:nvSpPr>
        <p:spPr>
          <a:xfrm>
            <a:off x="448818" y="3781805"/>
            <a:ext cx="4119879" cy="2345690"/>
          </a:xfrm>
          <a:custGeom>
            <a:avLst/>
            <a:gdLst/>
            <a:ahLst/>
            <a:cxnLst/>
            <a:rect l="l" t="t" r="r" b="b"/>
            <a:pathLst>
              <a:path w="4119879" h="2345690">
                <a:moveTo>
                  <a:pt x="4119372" y="2345436"/>
                </a:moveTo>
                <a:lnTo>
                  <a:pt x="390906" y="2345436"/>
                </a:lnTo>
                <a:lnTo>
                  <a:pt x="341872" y="2342390"/>
                </a:lnTo>
                <a:lnTo>
                  <a:pt x="294656" y="2333497"/>
                </a:lnTo>
                <a:lnTo>
                  <a:pt x="249623" y="2319122"/>
                </a:lnTo>
                <a:lnTo>
                  <a:pt x="207140" y="2299634"/>
                </a:lnTo>
                <a:lnTo>
                  <a:pt x="167574" y="2275396"/>
                </a:lnTo>
                <a:lnTo>
                  <a:pt x="131291" y="2246777"/>
                </a:lnTo>
                <a:lnTo>
                  <a:pt x="98657" y="2214142"/>
                </a:lnTo>
                <a:lnTo>
                  <a:pt x="70038" y="2177858"/>
                </a:lnTo>
                <a:lnTo>
                  <a:pt x="45801" y="2138290"/>
                </a:lnTo>
                <a:lnTo>
                  <a:pt x="26312" y="2095806"/>
                </a:lnTo>
                <a:lnTo>
                  <a:pt x="11938" y="2050772"/>
                </a:lnTo>
                <a:lnTo>
                  <a:pt x="3045" y="2003553"/>
                </a:lnTo>
                <a:lnTo>
                  <a:pt x="0" y="1954517"/>
                </a:lnTo>
                <a:lnTo>
                  <a:pt x="0" y="0"/>
                </a:lnTo>
                <a:lnTo>
                  <a:pt x="4119372" y="0"/>
                </a:lnTo>
                <a:lnTo>
                  <a:pt x="4119372" y="2345436"/>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679805" y="4750053"/>
            <a:ext cx="3655695" cy="955040"/>
          </a:xfrm>
          <a:prstGeom prst="rect">
            <a:avLst/>
          </a:prstGeom>
        </p:spPr>
        <p:txBody>
          <a:bodyPr vert="horz" wrap="square" lIns="0" tIns="48895" rIns="0" bIns="0" rtlCol="0">
            <a:spAutoFit/>
          </a:bodyPr>
          <a:lstStyle/>
          <a:p>
            <a:pPr marL="12700" marR="5080" algn="ctr">
              <a:lnSpc>
                <a:spcPct val="86100"/>
              </a:lnSpc>
              <a:spcBef>
                <a:spcPts val="385"/>
              </a:spcBef>
            </a:pPr>
            <a:r>
              <a:rPr sz="1700" spc="-5" dirty="0">
                <a:solidFill>
                  <a:srgbClr val="FFFFFF"/>
                </a:solidFill>
                <a:latin typeface="Arial"/>
                <a:cs typeface="Arial"/>
              </a:rPr>
              <a:t>területi és térségi</a:t>
            </a:r>
            <a:r>
              <a:rPr sz="1700" spc="-65" dirty="0">
                <a:solidFill>
                  <a:srgbClr val="FFFFFF"/>
                </a:solidFill>
                <a:latin typeface="Arial"/>
                <a:cs typeface="Arial"/>
              </a:rPr>
              <a:t> </a:t>
            </a:r>
            <a:r>
              <a:rPr sz="1700" dirty="0">
                <a:solidFill>
                  <a:srgbClr val="FFFFFF"/>
                </a:solidFill>
                <a:latin typeface="Arial"/>
                <a:cs typeface="Arial"/>
              </a:rPr>
              <a:t>pedagógiai-szakmai  </a:t>
            </a:r>
            <a:r>
              <a:rPr sz="1700" spc="-5" dirty="0">
                <a:solidFill>
                  <a:srgbClr val="FFFFFF"/>
                </a:solidFill>
                <a:latin typeface="Arial"/>
                <a:cs typeface="Arial"/>
              </a:rPr>
              <a:t>szolgáltató és módszertani támogató  </a:t>
            </a:r>
            <a:r>
              <a:rPr sz="1700" dirty="0">
                <a:solidFill>
                  <a:srgbClr val="FFFFFF"/>
                </a:solidFill>
                <a:latin typeface="Arial"/>
                <a:cs typeface="Arial"/>
              </a:rPr>
              <a:t>rendszer minőségének </a:t>
            </a:r>
            <a:r>
              <a:rPr sz="1700" spc="-5" dirty="0">
                <a:solidFill>
                  <a:srgbClr val="FFFFFF"/>
                </a:solidFill>
                <a:latin typeface="Arial"/>
                <a:cs typeface="Arial"/>
              </a:rPr>
              <a:t>és  </a:t>
            </a:r>
            <a:r>
              <a:rPr sz="1700" dirty="0">
                <a:solidFill>
                  <a:srgbClr val="FFFFFF"/>
                </a:solidFill>
                <a:latin typeface="Arial"/>
                <a:cs typeface="Arial"/>
              </a:rPr>
              <a:t>kapacitásának</a:t>
            </a:r>
            <a:r>
              <a:rPr sz="1700" spc="-40" dirty="0">
                <a:solidFill>
                  <a:srgbClr val="FFFFFF"/>
                </a:solidFill>
                <a:latin typeface="Arial"/>
                <a:cs typeface="Arial"/>
              </a:rPr>
              <a:t> </a:t>
            </a:r>
            <a:r>
              <a:rPr sz="1700" spc="-5" dirty="0">
                <a:solidFill>
                  <a:srgbClr val="FFFFFF"/>
                </a:solidFill>
                <a:latin typeface="Arial"/>
                <a:cs typeface="Arial"/>
              </a:rPr>
              <a:t>fejlesztése</a:t>
            </a:r>
            <a:endParaRPr sz="1700">
              <a:latin typeface="Arial"/>
              <a:cs typeface="Arial"/>
            </a:endParaRPr>
          </a:p>
        </p:txBody>
      </p:sp>
      <p:sp>
        <p:nvSpPr>
          <p:cNvPr id="11" name="object 11"/>
          <p:cNvSpPr/>
          <p:nvPr/>
        </p:nvSpPr>
        <p:spPr>
          <a:xfrm>
            <a:off x="4568190" y="3781805"/>
            <a:ext cx="4119879" cy="2345690"/>
          </a:xfrm>
          <a:custGeom>
            <a:avLst/>
            <a:gdLst/>
            <a:ahLst/>
            <a:cxnLst/>
            <a:rect l="l" t="t" r="r" b="b"/>
            <a:pathLst>
              <a:path w="4119879" h="2345690">
                <a:moveTo>
                  <a:pt x="4119371" y="0"/>
                </a:moveTo>
                <a:lnTo>
                  <a:pt x="0" y="0"/>
                </a:lnTo>
                <a:lnTo>
                  <a:pt x="0" y="2345436"/>
                </a:lnTo>
                <a:lnTo>
                  <a:pt x="3728466" y="2345436"/>
                </a:lnTo>
                <a:lnTo>
                  <a:pt x="3777502" y="2342390"/>
                </a:lnTo>
                <a:lnTo>
                  <a:pt x="3824720" y="2333497"/>
                </a:lnTo>
                <a:lnTo>
                  <a:pt x="3869753" y="2319122"/>
                </a:lnTo>
                <a:lnTo>
                  <a:pt x="3912236" y="2299634"/>
                </a:lnTo>
                <a:lnTo>
                  <a:pt x="3951802" y="2275396"/>
                </a:lnTo>
                <a:lnTo>
                  <a:pt x="3988085" y="2246777"/>
                </a:lnTo>
                <a:lnTo>
                  <a:pt x="4020719" y="2214142"/>
                </a:lnTo>
                <a:lnTo>
                  <a:pt x="4049337" y="2177858"/>
                </a:lnTo>
                <a:lnTo>
                  <a:pt x="4073572" y="2138290"/>
                </a:lnTo>
                <a:lnTo>
                  <a:pt x="4093060" y="2095806"/>
                </a:lnTo>
                <a:lnTo>
                  <a:pt x="4107433" y="2050772"/>
                </a:lnTo>
                <a:lnTo>
                  <a:pt x="4116326" y="2003553"/>
                </a:lnTo>
                <a:lnTo>
                  <a:pt x="4119371" y="1954517"/>
                </a:lnTo>
                <a:lnTo>
                  <a:pt x="4119371" y="0"/>
                </a:lnTo>
                <a:close/>
              </a:path>
            </a:pathLst>
          </a:custGeom>
          <a:solidFill>
            <a:srgbClr val="4F81BC"/>
          </a:solidFill>
        </p:spPr>
        <p:txBody>
          <a:bodyPr wrap="square" lIns="0" tIns="0" rIns="0" bIns="0" rtlCol="0"/>
          <a:lstStyle/>
          <a:p>
            <a:endParaRPr/>
          </a:p>
        </p:txBody>
      </p:sp>
      <p:sp>
        <p:nvSpPr>
          <p:cNvPr id="12" name="object 12"/>
          <p:cNvSpPr/>
          <p:nvPr/>
        </p:nvSpPr>
        <p:spPr>
          <a:xfrm>
            <a:off x="4568190" y="3781805"/>
            <a:ext cx="4119879" cy="2345690"/>
          </a:xfrm>
          <a:custGeom>
            <a:avLst/>
            <a:gdLst/>
            <a:ahLst/>
            <a:cxnLst/>
            <a:rect l="l" t="t" r="r" b="b"/>
            <a:pathLst>
              <a:path w="4119879" h="2345690">
                <a:moveTo>
                  <a:pt x="4119371" y="0"/>
                </a:moveTo>
                <a:lnTo>
                  <a:pt x="4119371" y="1954517"/>
                </a:lnTo>
                <a:lnTo>
                  <a:pt x="4116326" y="2003553"/>
                </a:lnTo>
                <a:lnTo>
                  <a:pt x="4107433" y="2050772"/>
                </a:lnTo>
                <a:lnTo>
                  <a:pt x="4093060" y="2095806"/>
                </a:lnTo>
                <a:lnTo>
                  <a:pt x="4073572" y="2138290"/>
                </a:lnTo>
                <a:lnTo>
                  <a:pt x="4049337" y="2177858"/>
                </a:lnTo>
                <a:lnTo>
                  <a:pt x="4020719" y="2214142"/>
                </a:lnTo>
                <a:lnTo>
                  <a:pt x="3988085" y="2246777"/>
                </a:lnTo>
                <a:lnTo>
                  <a:pt x="3951802" y="2275396"/>
                </a:lnTo>
                <a:lnTo>
                  <a:pt x="3912236" y="2299634"/>
                </a:lnTo>
                <a:lnTo>
                  <a:pt x="3869753" y="2319122"/>
                </a:lnTo>
                <a:lnTo>
                  <a:pt x="3824720" y="2333497"/>
                </a:lnTo>
                <a:lnTo>
                  <a:pt x="3777502" y="2342390"/>
                </a:lnTo>
                <a:lnTo>
                  <a:pt x="3728466" y="2345436"/>
                </a:lnTo>
                <a:lnTo>
                  <a:pt x="0" y="2345436"/>
                </a:lnTo>
                <a:lnTo>
                  <a:pt x="0" y="0"/>
                </a:lnTo>
                <a:lnTo>
                  <a:pt x="4119371" y="0"/>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4676394" y="4861940"/>
            <a:ext cx="3903345" cy="732155"/>
          </a:xfrm>
          <a:prstGeom prst="rect">
            <a:avLst/>
          </a:prstGeom>
        </p:spPr>
        <p:txBody>
          <a:bodyPr vert="horz" wrap="square" lIns="0" tIns="48895" rIns="0" bIns="0" rtlCol="0">
            <a:spAutoFit/>
          </a:bodyPr>
          <a:lstStyle/>
          <a:p>
            <a:pPr marL="12700" marR="5080" algn="ctr">
              <a:lnSpc>
                <a:spcPct val="86200"/>
              </a:lnSpc>
              <a:spcBef>
                <a:spcPts val="385"/>
              </a:spcBef>
            </a:pPr>
            <a:r>
              <a:rPr sz="1700" spc="-5" dirty="0">
                <a:solidFill>
                  <a:srgbClr val="FFFFFF"/>
                </a:solidFill>
                <a:latin typeface="Arial"/>
                <a:cs typeface="Arial"/>
              </a:rPr>
              <a:t>ágazati, helyi, </a:t>
            </a:r>
            <a:r>
              <a:rPr sz="1700" dirty="0">
                <a:solidFill>
                  <a:srgbClr val="FFFFFF"/>
                </a:solidFill>
                <a:latin typeface="Arial"/>
                <a:cs typeface="Arial"/>
              </a:rPr>
              <a:t>közösségi, </a:t>
            </a:r>
            <a:r>
              <a:rPr sz="1700" spc="-5" dirty="0">
                <a:solidFill>
                  <a:srgbClr val="FFFFFF"/>
                </a:solidFill>
                <a:latin typeface="Arial"/>
                <a:cs typeface="Arial"/>
              </a:rPr>
              <a:t>inkézményközi  és hálózati együttműködések  támogatása</a:t>
            </a:r>
            <a:endParaRPr sz="1700">
              <a:latin typeface="Arial"/>
              <a:cs typeface="Arial"/>
            </a:endParaRPr>
          </a:p>
        </p:txBody>
      </p:sp>
      <p:sp>
        <p:nvSpPr>
          <p:cNvPr id="14" name="object 14"/>
          <p:cNvSpPr/>
          <p:nvPr/>
        </p:nvSpPr>
        <p:spPr>
          <a:xfrm>
            <a:off x="3332226" y="3195066"/>
            <a:ext cx="2472055" cy="1172210"/>
          </a:xfrm>
          <a:custGeom>
            <a:avLst/>
            <a:gdLst/>
            <a:ahLst/>
            <a:cxnLst/>
            <a:rect l="l" t="t" r="r" b="b"/>
            <a:pathLst>
              <a:path w="2472054" h="1172210">
                <a:moveTo>
                  <a:pt x="2276602" y="0"/>
                </a:moveTo>
                <a:lnTo>
                  <a:pt x="195325" y="0"/>
                </a:lnTo>
                <a:lnTo>
                  <a:pt x="150556" y="5161"/>
                </a:lnTo>
                <a:lnTo>
                  <a:pt x="109449" y="19862"/>
                </a:lnTo>
                <a:lnTo>
                  <a:pt x="73181" y="42927"/>
                </a:lnTo>
                <a:lnTo>
                  <a:pt x="42927" y="73181"/>
                </a:lnTo>
                <a:lnTo>
                  <a:pt x="19862" y="109449"/>
                </a:lnTo>
                <a:lnTo>
                  <a:pt x="5161" y="150556"/>
                </a:lnTo>
                <a:lnTo>
                  <a:pt x="0" y="195325"/>
                </a:lnTo>
                <a:lnTo>
                  <a:pt x="0" y="976630"/>
                </a:lnTo>
                <a:lnTo>
                  <a:pt x="5161" y="1021399"/>
                </a:lnTo>
                <a:lnTo>
                  <a:pt x="19862" y="1062506"/>
                </a:lnTo>
                <a:lnTo>
                  <a:pt x="42927" y="1098774"/>
                </a:lnTo>
                <a:lnTo>
                  <a:pt x="73181" y="1129028"/>
                </a:lnTo>
                <a:lnTo>
                  <a:pt x="109449" y="1152093"/>
                </a:lnTo>
                <a:lnTo>
                  <a:pt x="150556" y="1166794"/>
                </a:lnTo>
                <a:lnTo>
                  <a:pt x="195325" y="1171956"/>
                </a:lnTo>
                <a:lnTo>
                  <a:pt x="2276602" y="1171956"/>
                </a:lnTo>
                <a:lnTo>
                  <a:pt x="2321371" y="1166794"/>
                </a:lnTo>
                <a:lnTo>
                  <a:pt x="2362478" y="1152093"/>
                </a:lnTo>
                <a:lnTo>
                  <a:pt x="2398746" y="1129028"/>
                </a:lnTo>
                <a:lnTo>
                  <a:pt x="2429000" y="1098774"/>
                </a:lnTo>
                <a:lnTo>
                  <a:pt x="2452065" y="1062506"/>
                </a:lnTo>
                <a:lnTo>
                  <a:pt x="2466766" y="1021399"/>
                </a:lnTo>
                <a:lnTo>
                  <a:pt x="2471928" y="976630"/>
                </a:lnTo>
                <a:lnTo>
                  <a:pt x="2471928" y="195325"/>
                </a:lnTo>
                <a:lnTo>
                  <a:pt x="2466766" y="150556"/>
                </a:lnTo>
                <a:lnTo>
                  <a:pt x="2452065" y="109449"/>
                </a:lnTo>
                <a:lnTo>
                  <a:pt x="2429000" y="73181"/>
                </a:lnTo>
                <a:lnTo>
                  <a:pt x="2398746" y="42927"/>
                </a:lnTo>
                <a:lnTo>
                  <a:pt x="2362478" y="19862"/>
                </a:lnTo>
                <a:lnTo>
                  <a:pt x="2321371" y="5161"/>
                </a:lnTo>
                <a:lnTo>
                  <a:pt x="2276602" y="0"/>
                </a:lnTo>
                <a:close/>
              </a:path>
            </a:pathLst>
          </a:custGeom>
          <a:solidFill>
            <a:srgbClr val="B1C1DB"/>
          </a:solidFill>
        </p:spPr>
        <p:txBody>
          <a:bodyPr wrap="square" lIns="0" tIns="0" rIns="0" bIns="0" rtlCol="0"/>
          <a:lstStyle/>
          <a:p>
            <a:endParaRPr/>
          </a:p>
        </p:txBody>
      </p:sp>
      <p:sp>
        <p:nvSpPr>
          <p:cNvPr id="15" name="object 15"/>
          <p:cNvSpPr/>
          <p:nvPr/>
        </p:nvSpPr>
        <p:spPr>
          <a:xfrm>
            <a:off x="3332226" y="3195066"/>
            <a:ext cx="2472055" cy="1172210"/>
          </a:xfrm>
          <a:custGeom>
            <a:avLst/>
            <a:gdLst/>
            <a:ahLst/>
            <a:cxnLst/>
            <a:rect l="l" t="t" r="r" b="b"/>
            <a:pathLst>
              <a:path w="2472054" h="1172210">
                <a:moveTo>
                  <a:pt x="0" y="195325"/>
                </a:moveTo>
                <a:lnTo>
                  <a:pt x="5161" y="150556"/>
                </a:lnTo>
                <a:lnTo>
                  <a:pt x="19862" y="109449"/>
                </a:lnTo>
                <a:lnTo>
                  <a:pt x="42927" y="73181"/>
                </a:lnTo>
                <a:lnTo>
                  <a:pt x="73181" y="42927"/>
                </a:lnTo>
                <a:lnTo>
                  <a:pt x="109449" y="19862"/>
                </a:lnTo>
                <a:lnTo>
                  <a:pt x="150556" y="5161"/>
                </a:lnTo>
                <a:lnTo>
                  <a:pt x="195325" y="0"/>
                </a:lnTo>
                <a:lnTo>
                  <a:pt x="2276602" y="0"/>
                </a:lnTo>
                <a:lnTo>
                  <a:pt x="2321371" y="5161"/>
                </a:lnTo>
                <a:lnTo>
                  <a:pt x="2362478" y="19862"/>
                </a:lnTo>
                <a:lnTo>
                  <a:pt x="2398746" y="42927"/>
                </a:lnTo>
                <a:lnTo>
                  <a:pt x="2429000" y="73181"/>
                </a:lnTo>
                <a:lnTo>
                  <a:pt x="2452065" y="109449"/>
                </a:lnTo>
                <a:lnTo>
                  <a:pt x="2466766" y="150556"/>
                </a:lnTo>
                <a:lnTo>
                  <a:pt x="2471928" y="195325"/>
                </a:lnTo>
                <a:lnTo>
                  <a:pt x="2471928" y="976630"/>
                </a:lnTo>
                <a:lnTo>
                  <a:pt x="2466766" y="1021399"/>
                </a:lnTo>
                <a:lnTo>
                  <a:pt x="2452065" y="1062506"/>
                </a:lnTo>
                <a:lnTo>
                  <a:pt x="2429000" y="1098774"/>
                </a:lnTo>
                <a:lnTo>
                  <a:pt x="2398746" y="1129028"/>
                </a:lnTo>
                <a:lnTo>
                  <a:pt x="2362478" y="1152093"/>
                </a:lnTo>
                <a:lnTo>
                  <a:pt x="2321371" y="1166794"/>
                </a:lnTo>
                <a:lnTo>
                  <a:pt x="2276602" y="1171956"/>
                </a:lnTo>
                <a:lnTo>
                  <a:pt x="195325" y="1171956"/>
                </a:lnTo>
                <a:lnTo>
                  <a:pt x="150556" y="1166794"/>
                </a:lnTo>
                <a:lnTo>
                  <a:pt x="109449" y="1152093"/>
                </a:lnTo>
                <a:lnTo>
                  <a:pt x="73181" y="1129028"/>
                </a:lnTo>
                <a:lnTo>
                  <a:pt x="42927" y="1098774"/>
                </a:lnTo>
                <a:lnTo>
                  <a:pt x="19862" y="1062506"/>
                </a:lnTo>
                <a:lnTo>
                  <a:pt x="5161" y="1021399"/>
                </a:lnTo>
                <a:lnTo>
                  <a:pt x="0" y="976630"/>
                </a:lnTo>
                <a:lnTo>
                  <a:pt x="0" y="195325"/>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3581780" y="3283711"/>
            <a:ext cx="1973580" cy="954405"/>
          </a:xfrm>
          <a:prstGeom prst="rect">
            <a:avLst/>
          </a:prstGeom>
        </p:spPr>
        <p:txBody>
          <a:bodyPr vert="horz" wrap="square" lIns="0" tIns="48895" rIns="0" bIns="0" rtlCol="0">
            <a:spAutoFit/>
          </a:bodyPr>
          <a:lstStyle/>
          <a:p>
            <a:pPr marL="12700" marR="5080" indent="-635" algn="ctr">
              <a:lnSpc>
                <a:spcPct val="86100"/>
              </a:lnSpc>
              <a:spcBef>
                <a:spcPts val="385"/>
              </a:spcBef>
            </a:pPr>
            <a:r>
              <a:rPr sz="1700" spc="-20" dirty="0">
                <a:latin typeface="Arial"/>
                <a:cs typeface="Arial"/>
              </a:rPr>
              <a:t>TANULÓI  </a:t>
            </a:r>
            <a:r>
              <a:rPr sz="1700" spc="-5" dirty="0">
                <a:latin typeface="Arial"/>
                <a:cs typeface="Arial"/>
              </a:rPr>
              <a:t>LEM</a:t>
            </a:r>
            <a:r>
              <a:rPr sz="1700" spc="-10" dirty="0">
                <a:latin typeface="Arial"/>
                <a:cs typeface="Arial"/>
              </a:rPr>
              <a:t>O</a:t>
            </a:r>
            <a:r>
              <a:rPr sz="1700" spc="-5" dirty="0">
                <a:latin typeface="Arial"/>
                <a:cs typeface="Arial"/>
              </a:rPr>
              <a:t>R</a:t>
            </a:r>
            <a:r>
              <a:rPr sz="1700" dirty="0">
                <a:latin typeface="Arial"/>
                <a:cs typeface="Arial"/>
              </a:rPr>
              <a:t>ZS</a:t>
            </a:r>
            <a:r>
              <a:rPr sz="1700" spc="-5" dirty="0">
                <a:latin typeface="Arial"/>
                <a:cs typeface="Arial"/>
              </a:rPr>
              <a:t>OLÓD</a:t>
            </a:r>
            <a:r>
              <a:rPr sz="1700" dirty="0">
                <a:latin typeface="Arial"/>
                <a:cs typeface="Arial"/>
              </a:rPr>
              <a:t>ÁS  </a:t>
            </a:r>
            <a:r>
              <a:rPr sz="1700" spc="-10" dirty="0">
                <a:latin typeface="Arial"/>
                <a:cs typeface="Arial"/>
              </a:rPr>
              <a:t>KOCKÁZATÁNAK  </a:t>
            </a:r>
            <a:r>
              <a:rPr sz="1700" dirty="0">
                <a:latin typeface="Arial"/>
                <a:cs typeface="Arial"/>
              </a:rPr>
              <a:t>CSÖKKENTÉSE</a:t>
            </a:r>
            <a:endParaRPr sz="1700">
              <a:latin typeface="Arial"/>
              <a:cs typeface="Arial"/>
            </a:endParaRPr>
          </a:p>
        </p:txBody>
      </p:sp>
      <p:sp>
        <p:nvSpPr>
          <p:cNvPr id="18" name="object 18"/>
          <p:cNvSpPr txBox="1"/>
          <p:nvPr/>
        </p:nvSpPr>
        <p:spPr>
          <a:xfrm>
            <a:off x="2020570" y="6278482"/>
            <a:ext cx="4954270" cy="379095"/>
          </a:xfrm>
          <a:prstGeom prst="rect">
            <a:avLst/>
          </a:prstGeom>
        </p:spPr>
        <p:txBody>
          <a:bodyPr vert="horz" wrap="square" lIns="0" tIns="4445" rIns="0" bIns="0" rtlCol="0">
            <a:spAutoFit/>
          </a:bodyPr>
          <a:lstStyle/>
          <a:p>
            <a:pPr marL="1535430" marR="5080" indent="-1523365">
              <a:lnSpc>
                <a:spcPts val="1440"/>
              </a:lnSpc>
              <a:spcBef>
                <a:spcPts val="35"/>
              </a:spcBef>
            </a:pPr>
            <a:r>
              <a:rPr sz="1200" b="1" dirty="0">
                <a:solidFill>
                  <a:srgbClr val="888888"/>
                </a:solidFill>
                <a:latin typeface="Arial"/>
                <a:cs typeface="Arial"/>
              </a:rPr>
              <a:t>A tanulói </a:t>
            </a:r>
            <a:r>
              <a:rPr sz="1200" b="1" spc="-5" dirty="0">
                <a:solidFill>
                  <a:srgbClr val="888888"/>
                </a:solidFill>
                <a:latin typeface="Arial"/>
                <a:cs typeface="Arial"/>
              </a:rPr>
              <a:t>lemorzsolódással veszélyeztetett intézmények támogatása  EFOP-3.1.5-16-2016-00001</a:t>
            </a:r>
            <a:endParaRPr sz="1200">
              <a:latin typeface="Arial"/>
              <a:cs typeface="Arial"/>
            </a:endParaRPr>
          </a:p>
        </p:txBody>
      </p:sp>
      <p:sp>
        <p:nvSpPr>
          <p:cNvPr id="17" name="object 17"/>
          <p:cNvSpPr txBox="1">
            <a:spLocks noGrp="1"/>
          </p:cNvSpPr>
          <p:nvPr>
            <p:ph type="title"/>
          </p:nvPr>
        </p:nvSpPr>
        <p:spPr>
          <a:xfrm>
            <a:off x="778255" y="290576"/>
            <a:ext cx="7560945" cy="391160"/>
          </a:xfrm>
          <a:prstGeom prst="rect">
            <a:avLst/>
          </a:prstGeom>
        </p:spPr>
        <p:txBody>
          <a:bodyPr vert="horz" wrap="square" lIns="0" tIns="12700" rIns="0" bIns="0" rtlCol="0">
            <a:spAutoFit/>
          </a:bodyPr>
          <a:lstStyle/>
          <a:p>
            <a:pPr marL="12700">
              <a:lnSpc>
                <a:spcPct val="100000"/>
              </a:lnSpc>
              <a:spcBef>
                <a:spcPts val="100"/>
              </a:spcBef>
            </a:pPr>
            <a:r>
              <a:rPr i="0" dirty="0">
                <a:latin typeface="Arial"/>
                <a:cs typeface="Arial"/>
              </a:rPr>
              <a:t>A </a:t>
            </a:r>
            <a:r>
              <a:rPr i="0" spc="-5" dirty="0">
                <a:latin typeface="Arial"/>
                <a:cs typeface="Arial"/>
              </a:rPr>
              <a:t>PROJEKT </a:t>
            </a:r>
            <a:r>
              <a:rPr i="0" spc="-80" dirty="0">
                <a:latin typeface="Arial"/>
                <a:cs typeface="Arial"/>
              </a:rPr>
              <a:t>ÁLTAL </a:t>
            </a:r>
            <a:r>
              <a:rPr i="0" spc="-5" dirty="0">
                <a:latin typeface="Arial"/>
                <a:cs typeface="Arial"/>
              </a:rPr>
              <a:t>MEGFOGALMAZOTT </a:t>
            </a:r>
            <a:r>
              <a:rPr dirty="0"/>
              <a:t>FŐ</a:t>
            </a:r>
            <a:r>
              <a:rPr spc="-70" dirty="0"/>
              <a:t> </a:t>
            </a:r>
            <a:r>
              <a:rPr spc="-5" dirty="0"/>
              <a:t>CÉLOK</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332656"/>
            <a:ext cx="8424936" cy="926976"/>
          </a:xfrm>
        </p:spPr>
        <p:txBody>
          <a:bodyPr/>
          <a:lstStyle/>
          <a:p>
            <a:pPr algn="ctr"/>
            <a:r>
              <a:rPr lang="hu-HU" sz="2800" dirty="0"/>
              <a:t>tevékenységek</a:t>
            </a:r>
          </a:p>
        </p:txBody>
      </p:sp>
      <p:sp>
        <p:nvSpPr>
          <p:cNvPr id="4" name="Szövegdoboz 3"/>
          <p:cNvSpPr txBox="1"/>
          <p:nvPr/>
        </p:nvSpPr>
        <p:spPr>
          <a:xfrm>
            <a:off x="539552" y="1844824"/>
            <a:ext cx="8280920" cy="38318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projekt keretében megvalósuló tevékenységek:</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projekt elsősorban az iskolai lemorzsolódás </a:t>
            </a:r>
            <a:r>
              <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megelőzésére</a:t>
            </a:r>
            <a:r>
              <a:rPr kumimoji="0" lang="hu-HU"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fókuszál, a lemorzsolódás ellen ható preventív és intervenciós tevékenységeket foglal magában. A projekt egésze </a:t>
            </a:r>
            <a:r>
              <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intézményi fejlesztésekre irányul</a:t>
            </a:r>
            <a:r>
              <a:rPr kumimoji="0" lang="hu-HU"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fejlesztések fókuszában minden esetben célzott és helyi igényeken alapuló </a:t>
            </a:r>
            <a:r>
              <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komplex intézményfejlesztés </a:t>
            </a:r>
            <a:r>
              <a:rPr kumimoji="0" lang="hu-HU"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áll.</a:t>
            </a:r>
            <a:endParaRPr kumimoji="0" lang="hu-HU"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hu-H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Élőláb helye 4"/>
          <p:cNvSpPr>
            <a:spLocks noGrp="1"/>
          </p:cNvSpPr>
          <p:nvPr/>
        </p:nvSpPr>
        <p:spPr>
          <a:xfrm>
            <a:off x="1367644" y="6402437"/>
            <a:ext cx="6984776" cy="365125"/>
          </a:xfrm>
          <a:prstGeom prst="rect">
            <a:avLst/>
          </a:prstGeom>
        </p:spPr>
        <p:txBody>
          <a:bodyPr vert="horz" lIns="91440" tIns="45720" rIns="91440" bIns="45720" rtlCol="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ysClr val="windowText" lastClr="000000">
                    <a:tint val="75000"/>
                  </a:sys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sysClr val="windowText" lastClr="000000">
                  <a:tint val="75000"/>
                </a:sysClr>
              </a:solidFill>
              <a:effectLst/>
              <a:uLnTx/>
              <a:uFillTx/>
              <a:latin typeface="Arial"/>
              <a:ea typeface="+mn-ea"/>
              <a:cs typeface="+mn-cs"/>
            </a:endParaRPr>
          </a:p>
        </p:txBody>
      </p:sp>
    </p:spTree>
    <p:extLst>
      <p:ext uri="{BB962C8B-B14F-4D97-AF65-F5344CB8AC3E}">
        <p14:creationId xmlns:p14="http://schemas.microsoft.com/office/powerpoint/2010/main" val="15462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1208678" y="1400576"/>
            <a:ext cx="6995120" cy="4691063"/>
          </a:xfrm>
        </p:spPr>
        <p:txBody>
          <a:bodyPr>
            <a:normAutofit/>
          </a:bodyPr>
          <a:lstStyle/>
          <a:p>
            <a:pPr marL="285750" indent="-285750" algn="ctr">
              <a:buFont typeface="Arial" panose="020B0604020202020204" pitchFamily="34" charset="0"/>
              <a:buChar char="•"/>
            </a:pPr>
            <a:endParaRPr lang="hu-HU" sz="2500" dirty="0">
              <a:solidFill>
                <a:prstClr val="black"/>
              </a:solidFill>
            </a:endParaRPr>
          </a:p>
          <a:p>
            <a:pPr algn="ctr"/>
            <a:r>
              <a:rPr lang="hu-HU" sz="2500" dirty="0">
                <a:solidFill>
                  <a:prstClr val="black"/>
                </a:solidFill>
              </a:rPr>
              <a:t>Az Iskolai Lemorzsolódás Megelőzését Támogató (ILMT) beavatkozások kerete: </a:t>
            </a:r>
          </a:p>
          <a:p>
            <a:pPr algn="ctr"/>
            <a:r>
              <a:rPr lang="hu-HU" sz="2500" b="1" dirty="0">
                <a:solidFill>
                  <a:prstClr val="black"/>
                </a:solidFill>
              </a:rPr>
              <a:t>ILMT Pedagógiai Rendszer</a:t>
            </a:r>
          </a:p>
          <a:p>
            <a:pPr algn="ctr"/>
            <a:endParaRPr lang="hu-HU" sz="2500" dirty="0">
              <a:solidFill>
                <a:prstClr val="black"/>
              </a:solidFill>
            </a:endParaRPr>
          </a:p>
          <a:p>
            <a:pPr algn="ctr"/>
            <a:r>
              <a:rPr lang="hu-HU" sz="2500" dirty="0">
                <a:solidFill>
                  <a:prstClr val="black"/>
                </a:solidFill>
              </a:rPr>
              <a:t>Az intézményi rendszerkörnyezet valamint az intézmény együttes fejlesztése:</a:t>
            </a:r>
          </a:p>
          <a:p>
            <a:pPr algn="ctr"/>
            <a:r>
              <a:rPr lang="hu-HU" sz="2500" b="1" dirty="0">
                <a:solidFill>
                  <a:prstClr val="black"/>
                </a:solidFill>
              </a:rPr>
              <a:t>Komplex ILMT alapú intézményfejlesztés</a:t>
            </a:r>
          </a:p>
        </p:txBody>
      </p:sp>
      <p:sp>
        <p:nvSpPr>
          <p:cNvPr id="4" name="Cím 3"/>
          <p:cNvSpPr>
            <a:spLocks noGrp="1"/>
          </p:cNvSpPr>
          <p:nvPr>
            <p:ph type="title"/>
          </p:nvPr>
        </p:nvSpPr>
        <p:spPr>
          <a:xfrm>
            <a:off x="447989" y="188640"/>
            <a:ext cx="8516499" cy="864096"/>
          </a:xfrm>
        </p:spPr>
        <p:txBody>
          <a:bodyPr>
            <a:normAutofit/>
          </a:bodyPr>
          <a:lstStyle/>
          <a:p>
            <a:pPr algn="ctr"/>
            <a:r>
              <a:rPr lang="hu-HU" dirty="0"/>
              <a:t>KOMPLEX ILMT Pedagógiai Rendszer </a:t>
            </a:r>
          </a:p>
        </p:txBody>
      </p:sp>
      <p:sp>
        <p:nvSpPr>
          <p:cNvPr id="5" name="Élőláb helye 4"/>
          <p:cNvSpPr>
            <a:spLocks noGrp="1"/>
          </p:cNvSpPr>
          <p:nvPr>
            <p:ph type="ftr" sz="quarter" idx="11"/>
          </p:nvPr>
        </p:nvSpPr>
        <p:spPr>
          <a:xfrm>
            <a:off x="1259632" y="6387430"/>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90693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74750" y="188640"/>
            <a:ext cx="7940435" cy="864096"/>
          </a:xfrm>
        </p:spPr>
        <p:txBody>
          <a:bodyPr>
            <a:normAutofit/>
          </a:bodyPr>
          <a:lstStyle/>
          <a:p>
            <a:pPr algn="ctr"/>
            <a:r>
              <a:rPr lang="hu-HU" dirty="0"/>
              <a:t>Mit jelent a korai jelző- és pedagógiai támogató rendszer?</a:t>
            </a:r>
          </a:p>
        </p:txBody>
      </p:sp>
      <p:pic>
        <p:nvPicPr>
          <p:cNvPr id="15" name="Kép 14"/>
          <p:cNvPicPr>
            <a:picLocks noChangeAspect="1"/>
          </p:cNvPicPr>
          <p:nvPr/>
        </p:nvPicPr>
        <p:blipFill rotWithShape="1">
          <a:blip r:embed="rId3"/>
          <a:srcRect l="40038" t="5703" r="12367" b="24407"/>
          <a:stretch/>
        </p:blipFill>
        <p:spPr>
          <a:xfrm>
            <a:off x="1475656" y="1340768"/>
            <a:ext cx="6192689" cy="5112568"/>
          </a:xfrm>
          <a:prstGeom prst="rect">
            <a:avLst/>
          </a:prstGeom>
        </p:spPr>
      </p:pic>
      <p:sp>
        <p:nvSpPr>
          <p:cNvPr id="5" name="Élőláb helye 4"/>
          <p:cNvSpPr>
            <a:spLocks noGrp="1"/>
          </p:cNvSpPr>
          <p:nvPr>
            <p:ph type="ftr" sz="quarter" idx="11"/>
          </p:nvPr>
        </p:nvSpPr>
        <p:spPr>
          <a:xfrm>
            <a:off x="1259632" y="6387430"/>
            <a:ext cx="6984776"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A tanulói lemorzsolódással veszélyeztett intézmények támogatása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prstClr val="black">
                    <a:tint val="75000"/>
                  </a:prstClr>
                </a:solidFill>
                <a:effectLst/>
                <a:uLnTx/>
                <a:uFillTx/>
                <a:latin typeface="Arial"/>
                <a:ea typeface="+mn-ea"/>
                <a:cs typeface="+mn-cs"/>
              </a:rPr>
              <a:t>EFOP-3.1.5-16-2016-00001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67605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zakmai_előrehaladás_180220.potx" id="{AF2F90BF-D873-42B1-8427-D788FF01B71E}" vid="{13461BA6-4C8D-40F8-BD70-C2EC839889F5}"/>
    </a:ext>
  </a:ext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TotalTime>
  <Words>4035</Words>
  <Application>Microsoft Office PowerPoint</Application>
  <PresentationFormat>Diavetítés a képernyőre (4:3 oldalarány)</PresentationFormat>
  <Paragraphs>384</Paragraphs>
  <Slides>34</Slides>
  <Notes>17</Notes>
  <HiddenSlides>0</HiddenSlides>
  <MMClips>0</MMClips>
  <ScaleCrop>false</ScaleCrop>
  <HeadingPairs>
    <vt:vector size="6" baseType="variant">
      <vt:variant>
        <vt:lpstr>Használt betűtípusok</vt:lpstr>
      </vt:variant>
      <vt:variant>
        <vt:i4>4</vt:i4>
      </vt:variant>
      <vt:variant>
        <vt:lpstr>Téma</vt:lpstr>
      </vt:variant>
      <vt:variant>
        <vt:i4>6</vt:i4>
      </vt:variant>
      <vt:variant>
        <vt:lpstr>Diacímek</vt:lpstr>
      </vt:variant>
      <vt:variant>
        <vt:i4>34</vt:i4>
      </vt:variant>
    </vt:vector>
  </HeadingPairs>
  <TitlesOfParts>
    <vt:vector size="44" baseType="lpstr">
      <vt:lpstr>Arial</vt:lpstr>
      <vt:lpstr>Calibri</vt:lpstr>
      <vt:lpstr>Times New Roman</vt:lpstr>
      <vt:lpstr>Wingdings</vt:lpstr>
      <vt:lpstr>Office Theme</vt:lpstr>
      <vt:lpstr>Office-téma</vt:lpstr>
      <vt:lpstr>1_Office-téma</vt:lpstr>
      <vt:lpstr>2_Office-téma</vt:lpstr>
      <vt:lpstr>3_Office-téma</vt:lpstr>
      <vt:lpstr>4_Office-téma</vt:lpstr>
      <vt:lpstr>„Egy csónakban evezünk” Mesterpedagógusok IV. Sonkádi Szabadegyeteme</vt:lpstr>
      <vt:lpstr>A PROJEKT ADATAI</vt:lpstr>
      <vt:lpstr>Pedagógiai Oktatási Központok</vt:lpstr>
      <vt:lpstr>A Projekt indokoltsága</vt:lpstr>
      <vt:lpstr>A Projekt indokoltsága</vt:lpstr>
      <vt:lpstr>A PROJEKT ÁLTAL MEGFOGALMAZOTT FŐ CÉLOK</vt:lpstr>
      <vt:lpstr>tevékenységek</vt:lpstr>
      <vt:lpstr>KOMPLEX ILMT Pedagógiai Rendszer </vt:lpstr>
      <vt:lpstr>Mit jelent a korai jelző- és pedagógiai támogató rendszer?</vt:lpstr>
      <vt:lpstr>Értékorientált megközelítés</vt:lpstr>
      <vt:lpstr>Az ilmt pr komplex intézményfejlesztési koncepciója</vt:lpstr>
      <vt:lpstr>ILMT komplex intézményfejlesztési tevékenységek</vt:lpstr>
      <vt:lpstr>Az intézményre szabott fejlesztés folyamata</vt:lpstr>
      <vt:lpstr>Differenciált ilmt CSOMAGOK TARTALMA</vt:lpstr>
      <vt:lpstr>A CSOMAGOK TARTALMA</vt:lpstr>
      <vt:lpstr>Az ilmt MENEDZSMENT szerepe és feladatai</vt:lpstr>
      <vt:lpstr>INTÉZMÉNYFEJLESZTÉSI PROJEKTSZAKASZOK</vt:lpstr>
      <vt:lpstr>A PROJEK SZÁMSZERŰSÍTETT EREDMÉNYEI I.</vt:lpstr>
      <vt:lpstr>A PROJEK SZÁMSZERŰSÍTETT EREDMÉNYEI II.</vt:lpstr>
      <vt:lpstr>A PROJEK SZÁMSZERŰSÍTETT EREDMÉNYEI III.</vt:lpstr>
      <vt:lpstr> projekt humánerőforrása </vt:lpstr>
      <vt:lpstr>I. Fejlesztési év MÉRFÖLDKÖVEI</vt:lpstr>
      <vt:lpstr>I. Fejlesztési év MÉRFÖLDKÖVEI</vt:lpstr>
      <vt:lpstr>I. Fejlesztési év MÉRFÖLDKÖVEI</vt:lpstr>
      <vt:lpstr>FEH számára nyújtott szolgáltatásOK</vt:lpstr>
      <vt:lpstr>Pedagógusok számára nyújtott szolgáltatásOK </vt:lpstr>
      <vt:lpstr>Tanulók számára nyújtott szolgáltatásOK </vt:lpstr>
      <vt:lpstr>Intézményre szabott intézkedési tervek</vt:lpstr>
      <vt:lpstr>Az intézkedési tervek beavatkozási területei</vt:lpstr>
      <vt:lpstr>Az intézkedési tervek beavatkozási területei</vt:lpstr>
      <vt:lpstr>Az egyes beavatkozási területek tartalmi kerete</vt:lpstr>
      <vt:lpstr>Fenntartókkal való együttműködés</vt:lpstr>
      <vt:lpstr>Fenntartók számára nyújtott szolgáltatás II.</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Dános Zsolt</cp:lastModifiedBy>
  <cp:revision>20</cp:revision>
  <dcterms:created xsi:type="dcterms:W3CDTF">2018-06-21T12:49:50Z</dcterms:created>
  <dcterms:modified xsi:type="dcterms:W3CDTF">2018-07-05T19:39:21Z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2017-11-02T00:00:00Z</vt:filetime>
  </property>
  <property fmtid="{D5CDD505-2E9C-101B-9397-08002B2CF9AE}" pid="3" name="Creator">
    <vt:lpwstr>Microsoft® PowerPoint® 2016</vt:lpwstr>
  </property>
  <property fmtid="{D5CDD505-2E9C-101B-9397-08002B2CF9AE}" pid="4" name="LastSaved">
    <vt:filetime>2018-06-21T00:00:00Z</vt:filetime>
  </property>
</Properties>
</file>